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Lst>
  <p:notesMasterIdLst>
    <p:notesMasterId r:id="rId92"/>
  </p:notesMasterIdLst>
  <p:sldIdLst>
    <p:sldId id="453" r:id="rId3"/>
    <p:sldId id="630" r:id="rId4"/>
    <p:sldId id="681" r:id="rId5"/>
    <p:sldId id="602" r:id="rId6"/>
    <p:sldId id="794" r:id="rId7"/>
    <p:sldId id="393" r:id="rId8"/>
    <p:sldId id="746" r:id="rId9"/>
    <p:sldId id="751" r:id="rId10"/>
    <p:sldId id="795" r:id="rId11"/>
    <p:sldId id="782" r:id="rId12"/>
    <p:sldId id="381" r:id="rId13"/>
    <p:sldId id="437" r:id="rId14"/>
    <p:sldId id="682" r:id="rId15"/>
    <p:sldId id="734" r:id="rId16"/>
    <p:sldId id="735" r:id="rId17"/>
    <p:sldId id="732" r:id="rId18"/>
    <p:sldId id="733" r:id="rId19"/>
    <p:sldId id="730" r:id="rId20"/>
    <p:sldId id="731" r:id="rId21"/>
    <p:sldId id="749" r:id="rId22"/>
    <p:sldId id="742" r:id="rId23"/>
    <p:sldId id="743" r:id="rId24"/>
    <p:sldId id="741" r:id="rId25"/>
    <p:sldId id="744" r:id="rId26"/>
    <p:sldId id="753" r:id="rId27"/>
    <p:sldId id="787" r:id="rId28"/>
    <p:sldId id="768" r:id="rId29"/>
    <p:sldId id="766" r:id="rId30"/>
    <p:sldId id="765" r:id="rId31"/>
    <p:sldId id="772" r:id="rId32"/>
    <p:sldId id="756" r:id="rId33"/>
    <p:sldId id="785" r:id="rId34"/>
    <p:sldId id="797" r:id="rId35"/>
    <p:sldId id="798" r:id="rId36"/>
    <p:sldId id="770" r:id="rId37"/>
    <p:sldId id="763" r:id="rId38"/>
    <p:sldId id="773" r:id="rId39"/>
    <p:sldId id="805" r:id="rId40"/>
    <p:sldId id="779" r:id="rId41"/>
    <p:sldId id="774" r:id="rId42"/>
    <p:sldId id="806" r:id="rId43"/>
    <p:sldId id="777" r:id="rId44"/>
    <p:sldId id="778" r:id="rId45"/>
    <p:sldId id="771" r:id="rId46"/>
    <p:sldId id="738" r:id="rId47"/>
    <p:sldId id="737" r:id="rId48"/>
    <p:sldId id="791" r:id="rId49"/>
    <p:sldId id="802" r:id="rId50"/>
    <p:sldId id="775" r:id="rId51"/>
    <p:sldId id="776" r:id="rId52"/>
    <p:sldId id="788" r:id="rId53"/>
    <p:sldId id="789" r:id="rId54"/>
    <p:sldId id="790" r:id="rId55"/>
    <p:sldId id="799" r:id="rId56"/>
    <p:sldId id="781" r:id="rId57"/>
    <p:sldId id="757" r:id="rId58"/>
    <p:sldId id="803" r:id="rId59"/>
    <p:sldId id="804" r:id="rId60"/>
    <p:sldId id="800" r:id="rId61"/>
    <p:sldId id="801" r:id="rId62"/>
    <p:sldId id="807" r:id="rId63"/>
    <p:sldId id="808" r:id="rId64"/>
    <p:sldId id="786" r:id="rId65"/>
    <p:sldId id="813" r:id="rId66"/>
    <p:sldId id="814" r:id="rId67"/>
    <p:sldId id="815" r:id="rId68"/>
    <p:sldId id="816" r:id="rId69"/>
    <p:sldId id="817" r:id="rId70"/>
    <p:sldId id="792" r:id="rId71"/>
    <p:sldId id="821" r:id="rId72"/>
    <p:sldId id="820" r:id="rId73"/>
    <p:sldId id="822" r:id="rId74"/>
    <p:sldId id="823" r:id="rId75"/>
    <p:sldId id="824" r:id="rId76"/>
    <p:sldId id="825" r:id="rId77"/>
    <p:sldId id="826" r:id="rId78"/>
    <p:sldId id="827" r:id="rId79"/>
    <p:sldId id="828" r:id="rId80"/>
    <p:sldId id="818" r:id="rId81"/>
    <p:sldId id="829" r:id="rId82"/>
    <p:sldId id="830" r:id="rId83"/>
    <p:sldId id="831" r:id="rId84"/>
    <p:sldId id="832" r:id="rId85"/>
    <p:sldId id="809" r:id="rId86"/>
    <p:sldId id="810" r:id="rId87"/>
    <p:sldId id="783" r:id="rId88"/>
    <p:sldId id="811" r:id="rId89"/>
    <p:sldId id="812" r:id="rId90"/>
    <p:sldId id="750"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8CCF"/>
    <a:srgbClr val="AE79D6"/>
    <a:srgbClr val="A6A6A6"/>
    <a:srgbClr val="8C3FC5"/>
    <a:srgbClr val="C3C3C3"/>
    <a:srgbClr val="D4B194"/>
    <a:srgbClr val="EBCBA3"/>
    <a:srgbClr val="1EB3FE"/>
    <a:srgbClr val="595959"/>
    <a:srgbClr val="0677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C0D95-4B93-8C4E-B621-3FAF3406ECD1}" v="241" dt="2019-04-08T14:57:13.7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8" autoAdjust="0"/>
    <p:restoredTop sz="61654" autoAdjust="0"/>
  </p:normalViewPr>
  <p:slideViewPr>
    <p:cSldViewPr snapToGrid="0">
      <p:cViewPr varScale="1">
        <p:scale>
          <a:sx n="140" d="100"/>
          <a:sy n="140" d="100"/>
        </p:scale>
        <p:origin x="392" y="192"/>
      </p:cViewPr>
      <p:guideLst/>
    </p:cSldViewPr>
  </p:slideViewPr>
  <p:notesTextViewPr>
    <p:cViewPr>
      <p:scale>
        <a:sx n="1" d="1"/>
        <a:sy n="1" d="1"/>
      </p:scale>
      <p:origin x="0" y="0"/>
    </p:cViewPr>
  </p:notesTextViewPr>
  <p:sorterViewPr>
    <p:cViewPr>
      <p:scale>
        <a:sx n="71" d="100"/>
        <a:sy n="71" d="100"/>
      </p:scale>
      <p:origin x="0" y="-108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C7B5E8-5650-4264-A661-2CC42BB409CD}" type="datetimeFigureOut">
              <a:rPr lang="en-US" smtClean="0"/>
              <a:t>2/21/20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18FD0-00C4-4B18-9A95-4A7110BFB0DC}" type="slidenum">
              <a:rPr lang="en-US" smtClean="0"/>
              <a:t>‹#›</a:t>
            </a:fld>
            <a:endParaRPr lang="en-US"/>
          </a:p>
        </p:txBody>
      </p:sp>
    </p:spTree>
    <p:extLst>
      <p:ext uri="{BB962C8B-B14F-4D97-AF65-F5344CB8AC3E}">
        <p14:creationId xmlns:p14="http://schemas.microsoft.com/office/powerpoint/2010/main" val="83725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solidFill>
                  <a:srgbClr val="FF0000"/>
                </a:solidFill>
              </a:rPr>
              <a:t>Attention!</a:t>
            </a:r>
          </a:p>
          <a:p>
            <a:endParaRPr lang="en-US" sz="1600" b="0" dirty="0">
              <a:solidFill>
                <a:srgbClr val="FF0000"/>
              </a:solidFill>
            </a:endParaRPr>
          </a:p>
          <a:p>
            <a:r>
              <a:rPr lang="en-US" sz="1600" b="0" dirty="0">
                <a:solidFill>
                  <a:srgbClr val="FF0000"/>
                </a:solidFill>
              </a:rPr>
              <a:t>Before you open this template be sure what you have the following fonts installed:</a:t>
            </a:r>
          </a:p>
          <a:p>
            <a:pPr fontAlgn="base"/>
            <a:endParaRPr lang="en-US" sz="1200" b="1" kern="1200" cap="all" dirty="0">
              <a:solidFill>
                <a:schemeClr val="tx1"/>
              </a:solidFill>
              <a:effectLst/>
              <a:latin typeface="+mn-lt"/>
              <a:ea typeface="+mn-ea"/>
              <a:cs typeface="+mn-cs"/>
            </a:endParaRPr>
          </a:p>
          <a:p>
            <a:pPr fontAlgn="base"/>
            <a:r>
              <a:rPr lang="en-US" sz="1200" b="1" kern="1200" cap="none" dirty="0" err="1">
                <a:solidFill>
                  <a:schemeClr val="tx1"/>
                </a:solidFill>
                <a:effectLst/>
                <a:latin typeface="+mn-lt"/>
                <a:ea typeface="+mn-ea"/>
                <a:cs typeface="+mn-cs"/>
              </a:rPr>
              <a:t>Bebas</a:t>
            </a:r>
            <a:r>
              <a:rPr lang="en-US" sz="1200" b="1" kern="1200" cap="none" dirty="0">
                <a:solidFill>
                  <a:schemeClr val="tx1"/>
                </a:solidFill>
                <a:effectLst/>
                <a:latin typeface="+mn-lt"/>
                <a:ea typeface="+mn-ea"/>
                <a:cs typeface="+mn-cs"/>
              </a:rPr>
              <a:t> Neue</a:t>
            </a:r>
            <a:endParaRPr lang="en-US" sz="1200" kern="1200" dirty="0">
              <a:solidFill>
                <a:schemeClr val="tx1"/>
              </a:solidFill>
              <a:effectLst/>
              <a:latin typeface="+mn-lt"/>
              <a:ea typeface="+mn-ea"/>
              <a:cs typeface="+mn-cs"/>
            </a:endParaRPr>
          </a:p>
          <a:p>
            <a:pPr fontAlgn="base"/>
            <a:r>
              <a:rPr lang="en-US" sz="1200" b="1" u="sng" kern="1200" cap="none" dirty="0">
                <a:solidFill>
                  <a:schemeClr val="tx1"/>
                </a:solidFill>
                <a:effectLst/>
                <a:latin typeface="+mn-lt"/>
                <a:ea typeface="+mn-ea"/>
                <a:cs typeface="+mn-cs"/>
              </a:rPr>
              <a:t>http://</a:t>
            </a:r>
            <a:r>
              <a:rPr lang="en-US" sz="1200" b="1" u="sng" kern="1200" cap="none" dirty="0" err="1">
                <a:solidFill>
                  <a:schemeClr val="tx1"/>
                </a:solidFill>
                <a:effectLst/>
                <a:latin typeface="+mn-lt"/>
                <a:ea typeface="+mn-ea"/>
                <a:cs typeface="+mn-cs"/>
              </a:rPr>
              <a:t>www.fontsquirrel.com</a:t>
            </a:r>
            <a:r>
              <a:rPr lang="en-US" sz="1200" b="1" u="sng" kern="1200" cap="none" dirty="0">
                <a:solidFill>
                  <a:schemeClr val="tx1"/>
                </a:solidFill>
                <a:effectLst/>
                <a:latin typeface="+mn-lt"/>
                <a:ea typeface="+mn-ea"/>
                <a:cs typeface="+mn-cs"/>
              </a:rPr>
              <a:t>/fonts/</a:t>
            </a:r>
            <a:r>
              <a:rPr lang="en-US" sz="1200" b="1" u="sng" kern="1200" cap="none" dirty="0" err="1">
                <a:solidFill>
                  <a:schemeClr val="tx1"/>
                </a:solidFill>
                <a:effectLst/>
                <a:latin typeface="+mn-lt"/>
                <a:ea typeface="+mn-ea"/>
                <a:cs typeface="+mn-cs"/>
              </a:rPr>
              <a:t>bebas</a:t>
            </a:r>
            <a:r>
              <a:rPr lang="en-US" sz="1200" b="1" u="sng" kern="1200" cap="none" dirty="0">
                <a:solidFill>
                  <a:schemeClr val="tx1"/>
                </a:solidFill>
                <a:effectLst/>
                <a:latin typeface="+mn-lt"/>
                <a:ea typeface="+mn-ea"/>
                <a:cs typeface="+mn-cs"/>
              </a:rPr>
              <a:t>-NEUE</a:t>
            </a:r>
          </a:p>
          <a:p>
            <a:pPr fontAlgn="base"/>
            <a:endParaRPr lang="en-US" sz="1200" b="1" u="sng" kern="1200" cap="none" dirty="0">
              <a:solidFill>
                <a:schemeClr val="tx1"/>
              </a:solidFill>
              <a:effectLst/>
              <a:latin typeface="+mn-lt"/>
              <a:ea typeface="+mn-ea"/>
              <a:cs typeface="+mn-cs"/>
            </a:endParaRPr>
          </a:p>
          <a:p>
            <a:pPr fontAlgn="base"/>
            <a:r>
              <a:rPr lang="en-US" sz="1200" b="1" kern="1200" cap="none" dirty="0">
                <a:solidFill>
                  <a:schemeClr val="tx1"/>
                </a:solidFill>
                <a:effectLst/>
                <a:latin typeface="+mn-lt"/>
                <a:ea typeface="+mn-ea"/>
                <a:cs typeface="+mn-cs"/>
              </a:rPr>
              <a:t>Aller</a:t>
            </a:r>
            <a:endParaRPr lang="en-US" sz="1200" kern="1200" dirty="0">
              <a:solidFill>
                <a:schemeClr val="tx1"/>
              </a:solidFill>
              <a:effectLst/>
              <a:latin typeface="+mn-lt"/>
              <a:ea typeface="+mn-ea"/>
              <a:cs typeface="+mn-cs"/>
            </a:endParaRPr>
          </a:p>
          <a:p>
            <a:pPr fontAlgn="base"/>
            <a:r>
              <a:rPr lang="en-US" sz="1200" b="1" u="sng" kern="1200" cap="none" dirty="0">
                <a:solidFill>
                  <a:schemeClr val="tx1"/>
                </a:solidFill>
                <a:effectLst/>
                <a:latin typeface="+mn-lt"/>
                <a:ea typeface="+mn-ea"/>
                <a:cs typeface="+mn-cs"/>
              </a:rPr>
              <a:t>http://</a:t>
            </a:r>
            <a:r>
              <a:rPr lang="en-US" sz="1200" b="1" u="sng" kern="1200" cap="none" dirty="0" err="1">
                <a:solidFill>
                  <a:schemeClr val="tx1"/>
                </a:solidFill>
                <a:effectLst/>
                <a:latin typeface="+mn-lt"/>
                <a:ea typeface="+mn-ea"/>
                <a:cs typeface="+mn-cs"/>
              </a:rPr>
              <a:t>www.fontsquirrel.com</a:t>
            </a:r>
            <a:r>
              <a:rPr lang="en-US" sz="1200" b="1" u="sng" kern="1200" cap="none" dirty="0">
                <a:solidFill>
                  <a:schemeClr val="tx1"/>
                </a:solidFill>
                <a:effectLst/>
                <a:latin typeface="+mn-lt"/>
                <a:ea typeface="+mn-ea"/>
                <a:cs typeface="+mn-cs"/>
              </a:rPr>
              <a:t>/fonts/Aller</a:t>
            </a:r>
          </a:p>
          <a:p>
            <a:pPr fontAlgn="base"/>
            <a:endParaRPr lang="en-US" sz="1200" b="1" u="sng" kern="1200" cap="none"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Icon Sets Font:</a:t>
            </a:r>
          </a:p>
          <a:p>
            <a:pPr fontAlgn="base"/>
            <a:r>
              <a:rPr lang="en-US" sz="1200" b="1" u="sng" kern="1200" dirty="0">
                <a:solidFill>
                  <a:schemeClr val="tx1"/>
                </a:solidFill>
                <a:effectLst/>
                <a:latin typeface="+mn-lt"/>
                <a:ea typeface="+mn-ea"/>
                <a:cs typeface="+mn-cs"/>
              </a:rPr>
              <a:t>http://</a:t>
            </a:r>
            <a:r>
              <a:rPr lang="en-US" sz="1200" b="1" u="sng" kern="1200" dirty="0" err="1">
                <a:solidFill>
                  <a:schemeClr val="tx1"/>
                </a:solidFill>
                <a:effectLst/>
                <a:latin typeface="+mn-lt"/>
                <a:ea typeface="+mn-ea"/>
                <a:cs typeface="+mn-cs"/>
              </a:rPr>
              <a:t>www.webhostinghub.com</a:t>
            </a:r>
            <a:r>
              <a:rPr lang="en-US" sz="1200" b="1" u="sng" kern="1200" dirty="0">
                <a:solidFill>
                  <a:schemeClr val="tx1"/>
                </a:solidFill>
                <a:effectLst/>
                <a:latin typeface="+mn-lt"/>
                <a:ea typeface="+mn-ea"/>
                <a:cs typeface="+mn-cs"/>
              </a:rPr>
              <a:t>/glyphs/</a:t>
            </a:r>
          </a:p>
          <a:p>
            <a:pPr fontAlgn="base"/>
            <a:endParaRPr lang="en-US" sz="1200" u="sng" kern="1200" dirty="0">
              <a:solidFill>
                <a:schemeClr val="tx1"/>
              </a:solidFill>
              <a:effectLst/>
              <a:latin typeface="+mn-lt"/>
              <a:ea typeface="+mn-ea"/>
              <a:cs typeface="+mn-cs"/>
            </a:endParaRPr>
          </a:p>
          <a:p>
            <a:pPr fontAlgn="base"/>
            <a:r>
              <a:rPr lang="en-US" sz="1200" b="0" i="0" u="none" kern="1200" dirty="0">
                <a:solidFill>
                  <a:schemeClr val="tx1"/>
                </a:solidFill>
                <a:effectLst/>
                <a:latin typeface="+mn-lt"/>
                <a:ea typeface="+mn-ea"/>
                <a:cs typeface="+mn-cs"/>
              </a:rPr>
              <a:t>All fonts are permitted free use in commercial projects.</a:t>
            </a:r>
          </a:p>
          <a:p>
            <a:endParaRPr lang="en-US" dirty="0"/>
          </a:p>
        </p:txBody>
      </p:sp>
      <p:sp>
        <p:nvSpPr>
          <p:cNvPr id="4" name="Slide Number Placeholder 3"/>
          <p:cNvSpPr>
            <a:spLocks noGrp="1"/>
          </p:cNvSpPr>
          <p:nvPr>
            <p:ph type="sldNum" sz="quarter" idx="10"/>
          </p:nvPr>
        </p:nvSpPr>
        <p:spPr/>
        <p:txBody>
          <a:bodyPr/>
          <a:lstStyle/>
          <a:p>
            <a:fld id="{614ABB26-51B0-A742-8663-37118EE8163C}"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313689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ask students to introduce themselves and talk about their experience with ops, development, Docker, etc. Find out what they do at Salesforce. This way when I’m teaching I have some insight  into their jobs and can custom tailor some discussion to their jobs.</a:t>
            </a:r>
          </a:p>
        </p:txBody>
      </p:sp>
      <p:sp>
        <p:nvSpPr>
          <p:cNvPr id="4" name="Slide Number Placeholder 3"/>
          <p:cNvSpPr>
            <a:spLocks noGrp="1"/>
          </p:cNvSpPr>
          <p:nvPr>
            <p:ph type="sldNum" sz="quarter" idx="5"/>
          </p:nvPr>
        </p:nvSpPr>
        <p:spPr/>
        <p:txBody>
          <a:bodyPr/>
          <a:lstStyle/>
          <a:p>
            <a:fld id="{74518FD0-00C4-4B18-9A95-4A7110BFB0DC}" type="slidenum">
              <a:rPr lang="en-US" smtClean="0"/>
              <a:t>6</a:t>
            </a:fld>
            <a:endParaRPr lang="en-US"/>
          </a:p>
        </p:txBody>
      </p:sp>
    </p:spTree>
    <p:extLst>
      <p:ext uri="{BB962C8B-B14F-4D97-AF65-F5344CB8AC3E}">
        <p14:creationId xmlns:p14="http://schemas.microsoft.com/office/powerpoint/2010/main" val="74745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518FD0-00C4-4B18-9A95-4A7110BFB0DC}" type="slidenum">
              <a:rPr lang="en-US" smtClean="0"/>
              <a:t>7</a:t>
            </a:fld>
            <a:endParaRPr lang="en-US"/>
          </a:p>
        </p:txBody>
      </p:sp>
    </p:spTree>
    <p:extLst>
      <p:ext uri="{BB962C8B-B14F-4D97-AF65-F5344CB8AC3E}">
        <p14:creationId xmlns:p14="http://schemas.microsoft.com/office/powerpoint/2010/main" val="3710571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518FD0-00C4-4B18-9A95-4A7110BFB0DC}" type="slidenum">
              <a:rPr lang="en-US" smtClean="0"/>
              <a:t>14</a:t>
            </a:fld>
            <a:endParaRPr lang="en-US"/>
          </a:p>
        </p:txBody>
      </p:sp>
    </p:spTree>
    <p:extLst>
      <p:ext uri="{BB962C8B-B14F-4D97-AF65-F5344CB8AC3E}">
        <p14:creationId xmlns:p14="http://schemas.microsoft.com/office/powerpoint/2010/main" val="1791674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talk about how the different services are really not much different than a monolith, except there are many of them and they’re fully independent. I will usually talk through how these could have completely different tech stacks.</a:t>
            </a:r>
          </a:p>
        </p:txBody>
      </p:sp>
      <p:sp>
        <p:nvSpPr>
          <p:cNvPr id="4" name="Slide Number Placeholder 3"/>
          <p:cNvSpPr>
            <a:spLocks noGrp="1"/>
          </p:cNvSpPr>
          <p:nvPr>
            <p:ph type="sldNum" sz="quarter" idx="5"/>
          </p:nvPr>
        </p:nvSpPr>
        <p:spPr/>
        <p:txBody>
          <a:bodyPr/>
          <a:lstStyle/>
          <a:p>
            <a:fld id="{74518FD0-00C4-4B18-9A95-4A7110BFB0DC}" type="slidenum">
              <a:rPr lang="en-US" smtClean="0"/>
              <a:t>15</a:t>
            </a:fld>
            <a:endParaRPr lang="en-US"/>
          </a:p>
        </p:txBody>
      </p:sp>
    </p:spTree>
    <p:extLst>
      <p:ext uri="{BB962C8B-B14F-4D97-AF65-F5344CB8AC3E}">
        <p14:creationId xmlns:p14="http://schemas.microsoft.com/office/powerpoint/2010/main" val="627971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the class into groups of 4-5 people. They will work together to sort of architect a MS oriented solution.</a:t>
            </a:r>
          </a:p>
          <a:p>
            <a:endParaRPr lang="en-US" dirty="0"/>
          </a:p>
          <a:p>
            <a:r>
              <a:rPr lang="en-US" dirty="0"/>
              <a:t>This exercise serves a couple of purposes:</a:t>
            </a:r>
          </a:p>
          <a:p>
            <a:endParaRPr lang="en-US" dirty="0"/>
          </a:p>
          <a:p>
            <a:pPr marL="228600" indent="-228600">
              <a:buAutoNum type="arabicPeriod"/>
            </a:pPr>
            <a:r>
              <a:rPr lang="en-US" dirty="0"/>
              <a:t>The group actually gets to get into the nuts and bolts.</a:t>
            </a:r>
          </a:p>
          <a:p>
            <a:pPr marL="228600" indent="-228600">
              <a:buAutoNum type="arabicPeriod"/>
            </a:pPr>
            <a:r>
              <a:rPr lang="en-US" dirty="0"/>
              <a:t>The students meet each other and get used to talking. This sets the tone for the rest of the class. If you skip this exercise, except the class to be much quieter and have less discussion.</a:t>
            </a:r>
          </a:p>
          <a:p>
            <a:pPr marL="228600" indent="-228600">
              <a:buAutoNum type="arabicPeriod"/>
            </a:pPr>
            <a:r>
              <a:rPr lang="en-US" dirty="0"/>
              <a:t>Groups will come up with different solutions, allowing you to talk about how there are many solutions, many tech stacks, etc. For example some will come up with a product search service, which allows you to talk about how something like </a:t>
            </a:r>
            <a:r>
              <a:rPr lang="en-US" dirty="0" err="1"/>
              <a:t>ElasticSearch</a:t>
            </a:r>
            <a:r>
              <a:rPr lang="en-US" dirty="0"/>
              <a:t> can be used whereas in a monolith it would be less easy to do that.</a:t>
            </a:r>
          </a:p>
        </p:txBody>
      </p:sp>
      <p:sp>
        <p:nvSpPr>
          <p:cNvPr id="4" name="Slide Number Placeholder 3"/>
          <p:cNvSpPr>
            <a:spLocks noGrp="1"/>
          </p:cNvSpPr>
          <p:nvPr>
            <p:ph type="sldNum" sz="quarter" idx="5"/>
          </p:nvPr>
        </p:nvSpPr>
        <p:spPr/>
        <p:txBody>
          <a:bodyPr/>
          <a:lstStyle/>
          <a:p>
            <a:fld id="{74518FD0-00C4-4B18-9A95-4A7110BFB0DC}" type="slidenum">
              <a:rPr lang="en-US" smtClean="0"/>
              <a:t>18</a:t>
            </a:fld>
            <a:endParaRPr lang="en-US"/>
          </a:p>
        </p:txBody>
      </p:sp>
    </p:spTree>
    <p:extLst>
      <p:ext uri="{BB962C8B-B14F-4D97-AF65-F5344CB8AC3E}">
        <p14:creationId xmlns:p14="http://schemas.microsoft.com/office/powerpoint/2010/main" val="719719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518FD0-00C4-4B18-9A95-4A7110BFB0DC}" type="slidenum">
              <a:rPr lang="en-US" smtClean="0"/>
              <a:t>19</a:t>
            </a:fld>
            <a:endParaRPr lang="en-US"/>
          </a:p>
        </p:txBody>
      </p:sp>
    </p:spTree>
    <p:extLst>
      <p:ext uri="{BB962C8B-B14F-4D97-AF65-F5344CB8AC3E}">
        <p14:creationId xmlns:p14="http://schemas.microsoft.com/office/powerpoint/2010/main" val="309108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a:solidFill>
                  <a:srgbClr val="FF0000"/>
                </a:solidFill>
              </a:rPr>
              <a:t>Attention!</a:t>
            </a:r>
          </a:p>
          <a:p>
            <a:endParaRPr lang="en-US" sz="1600" b="0">
              <a:solidFill>
                <a:srgbClr val="FF0000"/>
              </a:solidFill>
            </a:endParaRPr>
          </a:p>
          <a:p>
            <a:r>
              <a:rPr lang="en-US" sz="1600" b="0">
                <a:solidFill>
                  <a:srgbClr val="FF0000"/>
                </a:solidFill>
              </a:rPr>
              <a:t>Before you open this template be sure what you have the following fonts installed:</a:t>
            </a:r>
          </a:p>
          <a:p>
            <a:pPr fontAlgn="base"/>
            <a:endParaRPr lang="en-US" sz="1200" b="1" kern="1200" cap="all">
              <a:solidFill>
                <a:schemeClr val="tx1"/>
              </a:solidFill>
              <a:effectLst/>
              <a:latin typeface="+mn-lt"/>
              <a:ea typeface="+mn-ea"/>
              <a:cs typeface="+mn-cs"/>
            </a:endParaRPr>
          </a:p>
          <a:p>
            <a:pPr fontAlgn="base"/>
            <a:r>
              <a:rPr lang="en-US" sz="1200" b="1" kern="1200" cap="none">
                <a:solidFill>
                  <a:schemeClr val="tx1"/>
                </a:solidFill>
                <a:effectLst/>
                <a:latin typeface="+mn-lt"/>
                <a:ea typeface="+mn-ea"/>
                <a:cs typeface="+mn-cs"/>
              </a:rPr>
              <a:t>Bebas Neue</a:t>
            </a:r>
            <a:endParaRPr lang="en-US" sz="1200" kern="1200">
              <a:solidFill>
                <a:schemeClr val="tx1"/>
              </a:solidFill>
              <a:effectLst/>
              <a:latin typeface="+mn-lt"/>
              <a:ea typeface="+mn-ea"/>
              <a:cs typeface="+mn-cs"/>
            </a:endParaRPr>
          </a:p>
          <a:p>
            <a:pPr fontAlgn="base"/>
            <a:r>
              <a:rPr lang="en-US" sz="1200" b="1" u="sng" kern="1200" cap="none">
                <a:solidFill>
                  <a:schemeClr val="tx1"/>
                </a:solidFill>
                <a:effectLst/>
                <a:latin typeface="+mn-lt"/>
                <a:ea typeface="+mn-ea"/>
                <a:cs typeface="+mn-cs"/>
              </a:rPr>
              <a:t>http://www.fontsquirrel.com/fonts/bebas-NEUE</a:t>
            </a:r>
          </a:p>
          <a:p>
            <a:pPr fontAlgn="base"/>
            <a:endParaRPr lang="en-US" sz="1200" b="1" u="sng" kern="1200" cap="none">
              <a:solidFill>
                <a:schemeClr val="tx1"/>
              </a:solidFill>
              <a:effectLst/>
              <a:latin typeface="+mn-lt"/>
              <a:ea typeface="+mn-ea"/>
              <a:cs typeface="+mn-cs"/>
            </a:endParaRPr>
          </a:p>
          <a:p>
            <a:pPr fontAlgn="base"/>
            <a:r>
              <a:rPr lang="en-US" sz="1200" b="1" kern="1200" cap="none">
                <a:solidFill>
                  <a:schemeClr val="tx1"/>
                </a:solidFill>
                <a:effectLst/>
                <a:latin typeface="+mn-lt"/>
                <a:ea typeface="+mn-ea"/>
                <a:cs typeface="+mn-cs"/>
              </a:rPr>
              <a:t>Aller</a:t>
            </a:r>
            <a:endParaRPr lang="en-US" sz="1200" kern="1200">
              <a:solidFill>
                <a:schemeClr val="tx1"/>
              </a:solidFill>
              <a:effectLst/>
              <a:latin typeface="+mn-lt"/>
              <a:ea typeface="+mn-ea"/>
              <a:cs typeface="+mn-cs"/>
            </a:endParaRPr>
          </a:p>
          <a:p>
            <a:pPr fontAlgn="base"/>
            <a:r>
              <a:rPr lang="en-US" sz="1200" b="1" u="sng" kern="1200" cap="none">
                <a:solidFill>
                  <a:schemeClr val="tx1"/>
                </a:solidFill>
                <a:effectLst/>
                <a:latin typeface="+mn-lt"/>
                <a:ea typeface="+mn-ea"/>
                <a:cs typeface="+mn-cs"/>
              </a:rPr>
              <a:t>http://www.fontsquirrel.com/fonts/Aller</a:t>
            </a:r>
          </a:p>
          <a:p>
            <a:pPr fontAlgn="base"/>
            <a:endParaRPr lang="en-US" sz="1200" b="1" u="sng" kern="1200" cap="none">
              <a:solidFill>
                <a:schemeClr val="tx1"/>
              </a:solidFill>
              <a:effectLst/>
              <a:latin typeface="+mn-lt"/>
              <a:ea typeface="+mn-ea"/>
              <a:cs typeface="+mn-cs"/>
            </a:endParaRPr>
          </a:p>
          <a:p>
            <a:pPr fontAlgn="base"/>
            <a:r>
              <a:rPr lang="en-US" sz="1200" b="1" kern="1200">
                <a:solidFill>
                  <a:schemeClr val="tx1"/>
                </a:solidFill>
                <a:effectLst/>
                <a:latin typeface="+mn-lt"/>
                <a:ea typeface="+mn-ea"/>
                <a:cs typeface="+mn-cs"/>
              </a:rPr>
              <a:t>Icon Sets Font:</a:t>
            </a:r>
          </a:p>
          <a:p>
            <a:pPr fontAlgn="base"/>
            <a:r>
              <a:rPr lang="en-US" sz="1200" b="1" u="sng" kern="1200">
                <a:solidFill>
                  <a:schemeClr val="tx1"/>
                </a:solidFill>
                <a:effectLst/>
                <a:latin typeface="+mn-lt"/>
                <a:ea typeface="+mn-ea"/>
                <a:cs typeface="+mn-cs"/>
              </a:rPr>
              <a:t>http://www.webhostinghub.com/glyphs/</a:t>
            </a:r>
          </a:p>
          <a:p>
            <a:pPr fontAlgn="base"/>
            <a:endParaRPr lang="en-US" sz="1200" u="sng" kern="1200">
              <a:solidFill>
                <a:schemeClr val="tx1"/>
              </a:solidFill>
              <a:effectLst/>
              <a:latin typeface="+mn-lt"/>
              <a:ea typeface="+mn-ea"/>
              <a:cs typeface="+mn-cs"/>
            </a:endParaRPr>
          </a:p>
          <a:p>
            <a:pPr fontAlgn="base"/>
            <a:r>
              <a:rPr lang="en-US" sz="1200" b="0" i="0" u="none" kern="1200">
                <a:solidFill>
                  <a:schemeClr val="tx1"/>
                </a:solidFill>
                <a:effectLst/>
                <a:latin typeface="+mn-lt"/>
                <a:ea typeface="+mn-ea"/>
                <a:cs typeface="+mn-cs"/>
              </a:rPr>
              <a:t>All fonts are permitted free use in commercial projects.</a:t>
            </a:r>
          </a:p>
          <a:p>
            <a:endParaRPr lang="en-US"/>
          </a:p>
        </p:txBody>
      </p:sp>
      <p:sp>
        <p:nvSpPr>
          <p:cNvPr id="4" name="Slide Number Placeholder 3"/>
          <p:cNvSpPr>
            <a:spLocks noGrp="1"/>
          </p:cNvSpPr>
          <p:nvPr>
            <p:ph type="sldNum" sz="quarter" idx="10"/>
          </p:nvPr>
        </p:nvSpPr>
        <p:spPr/>
        <p:txBody>
          <a:bodyPr/>
          <a:lstStyle/>
          <a:p>
            <a:fld id="{614ABB26-51B0-A742-8663-37118EE8163C}"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41619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luencer - With Logos">
    <p:spTree>
      <p:nvGrpSpPr>
        <p:cNvPr id="1" name=""/>
        <p:cNvGrpSpPr/>
        <p:nvPr/>
      </p:nvGrpSpPr>
      <p:grpSpPr>
        <a:xfrm>
          <a:off x="0" y="0"/>
          <a:ext cx="0" cy="0"/>
          <a:chOff x="0" y="0"/>
          <a:chExt cx="0" cy="0"/>
        </a:xfrm>
      </p:grpSpPr>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
        <p:nvSpPr>
          <p:cNvPr id="6"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106491621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354218177"/>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tx1">
                <a:lumMod val="75000"/>
                <a:lumOff val="25000"/>
              </a:schemeClr>
            </a:gs>
            <a:gs pos="74000">
              <a:schemeClr val="tx1"/>
            </a:gs>
            <a:gs pos="83000">
              <a:schemeClr val="tx1"/>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Title Placeholder 1"/>
          <p:cNvSpPr>
            <a:spLocks noGrp="1"/>
          </p:cNvSpPr>
          <p:nvPr userDrawn="1">
            <p:ph type="title"/>
          </p:nvPr>
        </p:nvSpPr>
        <p:spPr>
          <a:xfrm>
            <a:off x="476011" y="381000"/>
            <a:ext cx="11175647" cy="6096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765116200"/>
      </p:ext>
    </p:extLst>
  </p:cSld>
  <p:clrMap bg1="lt1" tx1="dk1" bg2="lt2" tx2="dk2" accent1="accent1" accent2="accent2" accent3="accent3" accent4="accent4" accent5="accent5" accent6="accent6" hlink="hlink" folHlink="folHlink"/>
  <p:sldLayoutIdLst>
    <p:sldLayoutId id="2147483662" r:id="rId1"/>
  </p:sldLayoutIdLst>
  <p:transition spd="slow">
    <p:wipe/>
  </p:transition>
  <p:hf hdr="0" ftr="0" dt="0"/>
  <p:txStyles>
    <p:title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p:titleStyle>
    <p:bodyStyle>
      <a:lvl1pPr marL="0" marR="0" indent="0" algn="ctr" defTabSz="457200" rtl="0" eaLnBrk="1" fontAlgn="auto" latinLnBrk="0" hangingPunct="1">
        <a:lnSpc>
          <a:spcPct val="100000"/>
        </a:lnSpc>
        <a:spcBef>
          <a:spcPts val="0"/>
        </a:spcBef>
        <a:spcAft>
          <a:spcPts val="0"/>
        </a:spcAft>
        <a:buClrTx/>
        <a:buSzTx/>
        <a:buFontTx/>
        <a:buNone/>
        <a:tabLst/>
        <a:defRPr sz="2000" kern="1200">
          <a:solidFill>
            <a:schemeClr val="bg1">
              <a:lumMod val="75000"/>
            </a:schemeClr>
          </a:solidFill>
          <a:latin typeface="Bebas Neue" panose="020B0606020202050201"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tx1">
                <a:lumMod val="75000"/>
                <a:lumOff val="25000"/>
              </a:schemeClr>
            </a:gs>
            <a:gs pos="74000">
              <a:schemeClr val="tx1"/>
            </a:gs>
            <a:gs pos="83000">
              <a:schemeClr val="tx1"/>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669092927"/>
      </p:ext>
    </p:extLst>
  </p:cSld>
  <p:clrMap bg1="lt1" tx1="dk1" bg2="lt2" tx2="dk2" accent1="accent1" accent2="accent2" accent3="accent3" accent4="accent4" accent5="accent5" accent6="accent6" hlink="hlink" folHlink="folHlink"/>
  <p:sldLayoutIdLst>
    <p:sldLayoutId id="2147483668" r:id="rId1"/>
  </p:sldLayoutIdLst>
  <p:transition spd="slow">
    <p:wipe/>
  </p:transition>
  <p:hf hdr="0" ftr="0" dt="0"/>
  <p:txStyles>
    <p:title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p:titleStyle>
    <p:bodyStyle>
      <a:lvl1pPr marL="0" marR="0" indent="0" algn="ctr" defTabSz="457200" rtl="0" eaLnBrk="1" fontAlgn="auto" latinLnBrk="0" hangingPunct="1">
        <a:lnSpc>
          <a:spcPct val="100000"/>
        </a:lnSpc>
        <a:spcBef>
          <a:spcPts val="0"/>
        </a:spcBef>
        <a:spcAft>
          <a:spcPts val="0"/>
        </a:spcAft>
        <a:buClrTx/>
        <a:buSzTx/>
        <a:buFontTx/>
        <a:buNone/>
        <a:tabLst/>
        <a:defRPr sz="2000" kern="1200">
          <a:solidFill>
            <a:schemeClr val="bg1">
              <a:lumMod val="75000"/>
            </a:schemeClr>
          </a:solidFill>
          <a:latin typeface="Bebas Neue" panose="020B0606020202050201"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9.tiff"/><Relationship Id="rId4" Type="http://schemas.openxmlformats.org/officeDocument/2006/relationships/image" Target="../media/image18.tiff"/></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emf"/><Relationship Id="rId7" Type="http://schemas.openxmlformats.org/officeDocument/2006/relationships/image" Target="../media/image27.sv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rcRect l="247" t="4571" b="1122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sp>
        <p:nvSpPr>
          <p:cNvPr id="68" name="Freeform 67"/>
          <p:cNvSpPr/>
          <p:nvPr/>
        </p:nvSpPr>
        <p:spPr>
          <a:xfrm>
            <a:off x="4921575" y="1355492"/>
            <a:ext cx="2667000" cy="2667000"/>
          </a:xfrm>
          <a:custGeom>
            <a:avLst/>
            <a:gdLst>
              <a:gd name="connsiteX0" fmla="*/ 2529043 w 2667000"/>
              <a:gd name="connsiteY0" fmla="*/ 747131 h 2667000"/>
              <a:gd name="connsiteX1" fmla="*/ 2574505 w 2667000"/>
              <a:gd name="connsiteY1" fmla="*/ 844539 h 2667000"/>
              <a:gd name="connsiteX2" fmla="*/ 2667000 w 2667000"/>
              <a:gd name="connsiteY2" fmla="*/ 1333500 h 2667000"/>
              <a:gd name="connsiteX3" fmla="*/ 1333500 w 2667000"/>
              <a:gd name="connsiteY3" fmla="*/ 2667000 h 2667000"/>
              <a:gd name="connsiteX4" fmla="*/ 697875 w 2667000"/>
              <a:gd name="connsiteY4" fmla="*/ 2506054 h 2667000"/>
              <a:gd name="connsiteX5" fmla="*/ 649891 w 2667000"/>
              <a:gd name="connsiteY5" fmla="*/ 2476902 h 2667000"/>
              <a:gd name="connsiteX6" fmla="*/ 701613 w 2667000"/>
              <a:gd name="connsiteY6" fmla="*/ 2391753 h 2667000"/>
              <a:gd name="connsiteX7" fmla="*/ 745412 w 2667000"/>
              <a:gd name="connsiteY7" fmla="*/ 2418362 h 2667000"/>
              <a:gd name="connsiteX8" fmla="*/ 1333500 w 2667000"/>
              <a:gd name="connsiteY8" fmla="*/ 2567271 h 2667000"/>
              <a:gd name="connsiteX9" fmla="*/ 2567271 w 2667000"/>
              <a:gd name="connsiteY9" fmla="*/ 1333500 h 2667000"/>
              <a:gd name="connsiteX10" fmla="*/ 2481692 w 2667000"/>
              <a:gd name="connsiteY10" fmla="*/ 881107 h 2667000"/>
              <a:gd name="connsiteX11" fmla="*/ 2466734 w 2667000"/>
              <a:gd name="connsiteY11" fmla="*/ 849056 h 2667000"/>
              <a:gd name="connsiteX12" fmla="*/ 1333500 w 2667000"/>
              <a:gd name="connsiteY12" fmla="*/ 0 h 2667000"/>
              <a:gd name="connsiteX13" fmla="*/ 1822461 w 2667000"/>
              <a:gd name="connsiteY13" fmla="*/ 92496 h 2667000"/>
              <a:gd name="connsiteX14" fmla="*/ 1941266 w 2667000"/>
              <a:gd name="connsiteY14" fmla="*/ 147944 h 2667000"/>
              <a:gd name="connsiteX15" fmla="*/ 1837165 w 2667000"/>
              <a:gd name="connsiteY15" fmla="*/ 209238 h 2667000"/>
              <a:gd name="connsiteX16" fmla="*/ 1785893 w 2667000"/>
              <a:gd name="connsiteY16" fmla="*/ 185308 h 2667000"/>
              <a:gd name="connsiteX17" fmla="*/ 1333500 w 2667000"/>
              <a:gd name="connsiteY17" fmla="*/ 99729 h 2667000"/>
              <a:gd name="connsiteX18" fmla="*/ 99730 w 2667000"/>
              <a:gd name="connsiteY18" fmla="*/ 1333500 h 2667000"/>
              <a:gd name="connsiteX19" fmla="*/ 248639 w 2667000"/>
              <a:gd name="connsiteY19" fmla="*/ 1921589 h 2667000"/>
              <a:gd name="connsiteX20" fmla="*/ 303282 w 2667000"/>
              <a:gd name="connsiteY20" fmla="*/ 2011535 h 2667000"/>
              <a:gd name="connsiteX21" fmla="*/ 217570 w 2667000"/>
              <a:gd name="connsiteY21" fmla="*/ 2062330 h 2667000"/>
              <a:gd name="connsiteX22" fmla="*/ 160947 w 2667000"/>
              <a:gd name="connsiteY22" fmla="*/ 1969125 h 2667000"/>
              <a:gd name="connsiteX23" fmla="*/ 0 w 2667000"/>
              <a:gd name="connsiteY23" fmla="*/ 1333500 h 2667000"/>
              <a:gd name="connsiteX24" fmla="*/ 1333500 w 2667000"/>
              <a:gd name="connsiteY24" fmla="*/ 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7000" h="2667000">
                <a:moveTo>
                  <a:pt x="2529043" y="747131"/>
                </a:moveTo>
                <a:lnTo>
                  <a:pt x="2574505" y="844539"/>
                </a:lnTo>
                <a:cubicBezTo>
                  <a:pt x="2634205" y="995939"/>
                  <a:pt x="2667000" y="1160890"/>
                  <a:pt x="2667000" y="1333500"/>
                </a:cubicBezTo>
                <a:cubicBezTo>
                  <a:pt x="2667000" y="2069972"/>
                  <a:pt x="2069972" y="2667000"/>
                  <a:pt x="1333500" y="2667000"/>
                </a:cubicBezTo>
                <a:cubicBezTo>
                  <a:pt x="1103353" y="2667000"/>
                  <a:pt x="886823" y="2608697"/>
                  <a:pt x="697875" y="2506054"/>
                </a:cubicBezTo>
                <a:lnTo>
                  <a:pt x="649891" y="2476902"/>
                </a:lnTo>
                <a:lnTo>
                  <a:pt x="701613" y="2391753"/>
                </a:lnTo>
                <a:lnTo>
                  <a:pt x="745412" y="2418362"/>
                </a:lnTo>
                <a:cubicBezTo>
                  <a:pt x="920229" y="2513327"/>
                  <a:pt x="1120565" y="2567271"/>
                  <a:pt x="1333500" y="2567271"/>
                </a:cubicBezTo>
                <a:cubicBezTo>
                  <a:pt x="2014893" y="2567271"/>
                  <a:pt x="2567271" y="2014893"/>
                  <a:pt x="2567271" y="1333500"/>
                </a:cubicBezTo>
                <a:cubicBezTo>
                  <a:pt x="2567271" y="1173799"/>
                  <a:pt x="2536928" y="1021184"/>
                  <a:pt x="2481692" y="881107"/>
                </a:cubicBezTo>
                <a:lnTo>
                  <a:pt x="2466734" y="849056"/>
                </a:lnTo>
                <a:close/>
                <a:moveTo>
                  <a:pt x="1333500" y="0"/>
                </a:moveTo>
                <a:cubicBezTo>
                  <a:pt x="1506111" y="0"/>
                  <a:pt x="1671061" y="32796"/>
                  <a:pt x="1822461" y="92496"/>
                </a:cubicBezTo>
                <a:lnTo>
                  <a:pt x="1941266" y="147944"/>
                </a:lnTo>
                <a:lnTo>
                  <a:pt x="1837165" y="209238"/>
                </a:lnTo>
                <a:lnTo>
                  <a:pt x="1785893" y="185308"/>
                </a:lnTo>
                <a:cubicBezTo>
                  <a:pt x="1645817" y="130073"/>
                  <a:pt x="1493202" y="99729"/>
                  <a:pt x="1333500" y="99729"/>
                </a:cubicBezTo>
                <a:cubicBezTo>
                  <a:pt x="652107" y="99729"/>
                  <a:pt x="99730" y="652107"/>
                  <a:pt x="99730" y="1333500"/>
                </a:cubicBezTo>
                <a:cubicBezTo>
                  <a:pt x="99730" y="1546436"/>
                  <a:pt x="153673" y="1746772"/>
                  <a:pt x="248639" y="1921589"/>
                </a:cubicBezTo>
                <a:lnTo>
                  <a:pt x="303282" y="2011535"/>
                </a:lnTo>
                <a:lnTo>
                  <a:pt x="217570" y="2062330"/>
                </a:lnTo>
                <a:lnTo>
                  <a:pt x="160947" y="1969125"/>
                </a:lnTo>
                <a:cubicBezTo>
                  <a:pt x="58304" y="1780177"/>
                  <a:pt x="0" y="1563648"/>
                  <a:pt x="0" y="1333500"/>
                </a:cubicBezTo>
                <a:cubicBezTo>
                  <a:pt x="0" y="597029"/>
                  <a:pt x="597029" y="0"/>
                  <a:pt x="1333500" y="0"/>
                </a:cubicBezTo>
                <a:close/>
              </a:path>
            </a:pathLst>
          </a:custGeom>
          <a:solidFill>
            <a:srgbClr val="9A9A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3086" name="TextBox 3085"/>
          <p:cNvSpPr txBox="1"/>
          <p:nvPr/>
        </p:nvSpPr>
        <p:spPr>
          <a:xfrm>
            <a:off x="14688" y="4194770"/>
            <a:ext cx="12192000" cy="1107996"/>
          </a:xfrm>
          <a:prstGeom prst="rect">
            <a:avLst/>
          </a:prstGeom>
          <a:noFill/>
        </p:spPr>
        <p:txBody>
          <a:bodyPr wrap="square" rtlCol="0">
            <a:spAutoFit/>
          </a:bodyPr>
          <a:lstStyle/>
          <a:p>
            <a:pPr algn="ctr" defTabSz="457200"/>
            <a:r>
              <a:rPr lang="en-US" sz="6600" dirty="0">
                <a:solidFill>
                  <a:prstClr val="white"/>
                </a:solidFill>
                <a:latin typeface="Bebas Neue" panose="020B0606020202050201" pitchFamily="34" charset="0"/>
              </a:rPr>
              <a:t>docker </a:t>
            </a:r>
            <a:r>
              <a:rPr lang="en-US" sz="6600" dirty="0">
                <a:solidFill>
                  <a:schemeClr val="accent3"/>
                </a:solidFill>
                <a:latin typeface="Bebas Neue" panose="020B0606020202050201" pitchFamily="34" charset="0"/>
              </a:rPr>
              <a:t>fundamentals</a:t>
            </a:r>
          </a:p>
        </p:txBody>
      </p:sp>
      <p:pic>
        <p:nvPicPr>
          <p:cNvPr id="7" name="Picture 6">
            <a:extLst>
              <a:ext uri="{FF2B5EF4-FFF2-40B4-BE49-F238E27FC236}">
                <a16:creationId xmlns:a16="http://schemas.microsoft.com/office/drawing/2014/main" id="{FE36B168-86CF-3C4F-8D7A-D9975D36D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325" y="1787292"/>
            <a:ext cx="2095500" cy="1803400"/>
          </a:xfrm>
          <a:prstGeom prst="rect">
            <a:avLst/>
          </a:prstGeom>
        </p:spPr>
      </p:pic>
    </p:spTree>
    <p:extLst>
      <p:ext uri="{BB962C8B-B14F-4D97-AF65-F5344CB8AC3E}">
        <p14:creationId xmlns:p14="http://schemas.microsoft.com/office/powerpoint/2010/main" val="38124025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heel(1)">
                                      <p:cBhvr>
                                        <p:cTn id="7" dur="500"/>
                                        <p:tgtEl>
                                          <p:spTgt spid="6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86"/>
                                        </p:tgtEl>
                                        <p:attrNameLst>
                                          <p:attrName>style.visibility</p:attrName>
                                        </p:attrNameLst>
                                      </p:cBhvr>
                                      <p:to>
                                        <p:strVal val="visible"/>
                                      </p:to>
                                    </p:set>
                                    <p:animEffect transition="in" filter="fade">
                                      <p:cBhvr>
                                        <p:cTn id="11" dur="500"/>
                                        <p:tgtEl>
                                          <p:spTgt spid="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308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You can find examples and exercise files at:</a:t>
            </a:r>
          </a:p>
          <a:p>
            <a:pPr marL="800100" lvl="1" indent="-342900">
              <a:buFont typeface="Arial" panose="020B0604020202020204" pitchFamily="34" charset="0"/>
              <a:buChar char="•"/>
            </a:pPr>
            <a:r>
              <a:rPr lang="en-US" sz="2400" dirty="0">
                <a:solidFill>
                  <a:schemeClr val="bg1"/>
                </a:solidFill>
              </a:rPr>
              <a:t>https://</a:t>
            </a:r>
            <a:r>
              <a:rPr lang="en-US" sz="2400" dirty="0" err="1">
                <a:solidFill>
                  <a:schemeClr val="bg1"/>
                </a:solidFill>
              </a:rPr>
              <a:t>github.com</a:t>
            </a:r>
            <a:r>
              <a:rPr lang="en-US" sz="2400" dirty="0">
                <a:solidFill>
                  <a:schemeClr val="bg1"/>
                </a:solidFill>
              </a:rPr>
              <a:t>/</a:t>
            </a:r>
            <a:r>
              <a:rPr lang="en-US" sz="2400" dirty="0" err="1">
                <a:solidFill>
                  <a:schemeClr val="bg1"/>
                </a:solidFill>
              </a:rPr>
              <a:t>ferninphilly</a:t>
            </a:r>
            <a:r>
              <a:rPr lang="en-US" sz="2400" dirty="0">
                <a:solidFill>
                  <a:schemeClr val="bg1"/>
                </a:solidFill>
              </a:rPr>
              <a:t>/k8s-rvstore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Please clone the repo or download them from the web site</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NOTE! Do not review any of the following files until AFTER the class, as they contain solutions to the extended lab at the end of the class:</a:t>
            </a:r>
          </a:p>
          <a:p>
            <a:pPr marL="800100" lvl="1" indent="-342900">
              <a:buFont typeface="Arial" panose="020B0604020202020204" pitchFamily="34" charset="0"/>
              <a:buChar char="•"/>
            </a:pP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(any of them)</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Docker-</a:t>
            </a:r>
            <a:r>
              <a:rPr lang="en-US" sz="2400" dirty="0" err="1">
                <a:solidFill>
                  <a:schemeClr val="bg1"/>
                </a:solidFill>
                <a:latin typeface="Raleway Medium" panose="020B0603030101060003" pitchFamily="34" charset="77"/>
              </a:rPr>
              <a:t>compose.yaml</a:t>
            </a: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Exercise files</a:t>
            </a:r>
            <a:endParaRPr lang="en-US" sz="6000" dirty="0"/>
          </a:p>
        </p:txBody>
      </p:sp>
    </p:spTree>
    <p:extLst>
      <p:ext uri="{BB962C8B-B14F-4D97-AF65-F5344CB8AC3E}">
        <p14:creationId xmlns:p14="http://schemas.microsoft.com/office/powerpoint/2010/main" val="12714948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https://images.unsplash.com/photo-1432821596592-e2c18b78144f?fit=crop&amp;fm=jpg&amp;h=950&amp;ixlib=rb-0.3.5&amp;q=80&amp;w=192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7439" t="50" r="4914" b="50"/>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0"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grpSp>
        <p:nvGrpSpPr>
          <p:cNvPr id="254" name="Group 253"/>
          <p:cNvGrpSpPr/>
          <p:nvPr/>
        </p:nvGrpSpPr>
        <p:grpSpPr>
          <a:xfrm>
            <a:off x="3226333" y="615371"/>
            <a:ext cx="5739335" cy="5680926"/>
            <a:chOff x="3247911" y="615371"/>
            <a:chExt cx="5739335" cy="5680926"/>
          </a:xfrm>
        </p:grpSpPr>
        <p:sp>
          <p:nvSpPr>
            <p:cNvPr id="239" name="Freeform 238"/>
            <p:cNvSpPr/>
            <p:nvPr/>
          </p:nvSpPr>
          <p:spPr>
            <a:xfrm>
              <a:off x="3247911" y="615371"/>
              <a:ext cx="5739335" cy="568092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Freeform 245"/>
            <p:cNvSpPr/>
            <p:nvPr/>
          </p:nvSpPr>
          <p:spPr>
            <a:xfrm>
              <a:off x="4115837" y="1473605"/>
              <a:ext cx="4060328" cy="401900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Freeform 246"/>
            <p:cNvSpPr/>
            <p:nvPr/>
          </p:nvSpPr>
          <p:spPr>
            <a:xfrm>
              <a:off x="4846618" y="2194559"/>
              <a:ext cx="2607966" cy="2581425"/>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9" name="Title 1"/>
          <p:cNvSpPr>
            <a:spLocks noGrp="1"/>
          </p:cNvSpPr>
          <p:nvPr>
            <p:ph type="title"/>
          </p:nvPr>
        </p:nvSpPr>
        <p:spPr>
          <a:xfrm>
            <a:off x="508177" y="1593790"/>
            <a:ext cx="11175647" cy="3634157"/>
          </a:xfrm>
        </p:spPr>
        <p:txBody>
          <a:bodyPr>
            <a:noAutofit/>
          </a:bodyPr>
          <a:lstStyle/>
          <a:p>
            <a:r>
              <a:rPr lang="en-US" dirty="0"/>
              <a:t>Part 1</a:t>
            </a:r>
            <a:br>
              <a:rPr lang="en-US" dirty="0"/>
            </a:br>
            <a:br>
              <a:rPr lang="en-US" dirty="0"/>
            </a:br>
            <a:br>
              <a:rPr lang="en-US" dirty="0"/>
            </a:br>
            <a:r>
              <a:rPr lang="en-US" dirty="0"/>
              <a:t>intro to microservices</a:t>
            </a:r>
          </a:p>
        </p:txBody>
      </p:sp>
      <p:pic>
        <p:nvPicPr>
          <p:cNvPr id="10" name="Picture 9">
            <a:extLst>
              <a:ext uri="{FF2B5EF4-FFF2-40B4-BE49-F238E27FC236}">
                <a16:creationId xmlns:a16="http://schemas.microsoft.com/office/drawing/2014/main" id="{08351D69-793E-3C42-AC97-CE6469DE8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673" y="2509169"/>
            <a:ext cx="2095500" cy="1803400"/>
          </a:xfrm>
          <a:prstGeom prst="rect">
            <a:avLst/>
          </a:prstGeom>
        </p:spPr>
      </p:pic>
    </p:spTree>
    <p:extLst>
      <p:ext uri="{BB962C8B-B14F-4D97-AF65-F5344CB8AC3E}">
        <p14:creationId xmlns:p14="http://schemas.microsoft.com/office/powerpoint/2010/main" val="24562297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59"/>
                                        </p:tgtEl>
                                        <p:attrNameLst>
                                          <p:attrName>style.visibility</p:attrName>
                                        </p:attrNameLst>
                                      </p:cBhvr>
                                      <p:to>
                                        <p:strVal val="visible"/>
                                      </p:to>
                                    </p:set>
                                    <p:anim calcmode="lin" valueType="num">
                                      <p:cBhvr additive="base">
                                        <p:cTn id="11" dur="500" fill="hold"/>
                                        <p:tgtEl>
                                          <p:spTgt spid="259"/>
                                        </p:tgtEl>
                                        <p:attrNameLst>
                                          <p:attrName>ppt_x</p:attrName>
                                        </p:attrNameLst>
                                      </p:cBhvr>
                                      <p:tavLst>
                                        <p:tav tm="0">
                                          <p:val>
                                            <p:strVal val="#ppt_x"/>
                                          </p:val>
                                        </p:tav>
                                        <p:tav tm="100000">
                                          <p:val>
                                            <p:strVal val="#ppt_x"/>
                                          </p:val>
                                        </p:tav>
                                      </p:tavLst>
                                    </p:anim>
                                    <p:anim calcmode="lin" valueType="num">
                                      <p:cBhvr additive="base">
                                        <p:cTn id="12"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microservices</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1441870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Small, fully independent and autonomous application. Isolated from other MS’s, even with own DB.</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Responsible for a logical part of a larger application “ecosystem”. Singular responsibility.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Can be any language. Developers on the same project can have completely different skillsets if necessary.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Loosely coupled to other MS’s. Communicate with other MS’s using standardized protocols. Often a REST API or a message bus.</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microservices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21713655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7826"/>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0765410" cy="609600"/>
          </a:xfrm>
        </p:spPr>
        <p:txBody>
          <a:bodyPr>
            <a:noAutofit/>
          </a:bodyPr>
          <a:lstStyle/>
          <a:p>
            <a:pPr algn="l"/>
            <a:r>
              <a:rPr lang="en-US" sz="6000" dirty="0">
                <a:solidFill>
                  <a:prstClr val="white"/>
                </a:solidFill>
              </a:rPr>
              <a:t>microservices – </a:t>
            </a:r>
            <a:r>
              <a:rPr lang="en-US" sz="6000" dirty="0">
                <a:solidFill>
                  <a:schemeClr val="accent3"/>
                </a:solidFill>
              </a:rPr>
              <a:t>monolith example</a:t>
            </a:r>
            <a:endParaRPr lang="en-US" sz="6000" dirty="0"/>
          </a:p>
        </p:txBody>
      </p:sp>
      <p:grpSp>
        <p:nvGrpSpPr>
          <p:cNvPr id="34" name="Group 33">
            <a:extLst>
              <a:ext uri="{FF2B5EF4-FFF2-40B4-BE49-F238E27FC236}">
                <a16:creationId xmlns:a16="http://schemas.microsoft.com/office/drawing/2014/main" id="{F4B286B8-DD3A-AB4B-B015-A2EA4FBB8944}"/>
              </a:ext>
            </a:extLst>
          </p:cNvPr>
          <p:cNvGrpSpPr/>
          <p:nvPr/>
        </p:nvGrpSpPr>
        <p:grpSpPr>
          <a:xfrm>
            <a:off x="5037469" y="1375322"/>
            <a:ext cx="1765300" cy="5112690"/>
            <a:chOff x="1833375" y="1353206"/>
            <a:chExt cx="1765300" cy="5112690"/>
          </a:xfrm>
        </p:grpSpPr>
        <p:grpSp>
          <p:nvGrpSpPr>
            <p:cNvPr id="35" name="Group 34">
              <a:extLst>
                <a:ext uri="{FF2B5EF4-FFF2-40B4-BE49-F238E27FC236}">
                  <a16:creationId xmlns:a16="http://schemas.microsoft.com/office/drawing/2014/main" id="{5AD4C348-268C-A849-80E0-7185CD6B8792}"/>
                </a:ext>
              </a:extLst>
            </p:cNvPr>
            <p:cNvGrpSpPr/>
            <p:nvPr/>
          </p:nvGrpSpPr>
          <p:grpSpPr>
            <a:xfrm>
              <a:off x="2179650" y="5584266"/>
              <a:ext cx="1072750" cy="881630"/>
              <a:chOff x="3961210" y="941784"/>
              <a:chExt cx="1072750" cy="881630"/>
            </a:xfrm>
          </p:grpSpPr>
          <p:pic>
            <p:nvPicPr>
              <p:cNvPr id="45" name="Graphic 44">
                <a:extLst>
                  <a:ext uri="{FF2B5EF4-FFF2-40B4-BE49-F238E27FC236}">
                    <a16:creationId xmlns:a16="http://schemas.microsoft.com/office/drawing/2014/main" id="{93CED95B-710C-924E-9E03-4C0BC87D29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46" name="TextBox 45">
                <a:extLst>
                  <a:ext uri="{FF2B5EF4-FFF2-40B4-BE49-F238E27FC236}">
                    <a16:creationId xmlns:a16="http://schemas.microsoft.com/office/drawing/2014/main" id="{EC5F49F0-CDF9-F34F-B585-78218FF64A8C}"/>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36" name="Graphic 35">
              <a:extLst>
                <a:ext uri="{FF2B5EF4-FFF2-40B4-BE49-F238E27FC236}">
                  <a16:creationId xmlns:a16="http://schemas.microsoft.com/office/drawing/2014/main" id="{02E2D666-D2A6-8D4D-A0E5-5C240B9C21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37" name="Straight Arrow Connector 36">
              <a:extLst>
                <a:ext uri="{FF2B5EF4-FFF2-40B4-BE49-F238E27FC236}">
                  <a16:creationId xmlns:a16="http://schemas.microsoft.com/office/drawing/2014/main" id="{26A22349-9026-7540-803D-F39E555762AF}"/>
                </a:ext>
              </a:extLst>
            </p:cNvPr>
            <p:cNvCxnSpPr>
              <a:cxnSpLocks/>
              <a:stCxn id="36"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5CBE4C23-CA77-3D46-83DB-27C685DD76E6}"/>
                </a:ext>
              </a:extLst>
            </p:cNvPr>
            <p:cNvGrpSpPr/>
            <p:nvPr/>
          </p:nvGrpSpPr>
          <p:grpSpPr>
            <a:xfrm>
              <a:off x="1833375" y="2978113"/>
              <a:ext cx="1765300" cy="1777776"/>
              <a:chOff x="2516744" y="4106118"/>
              <a:chExt cx="1765300" cy="1777776"/>
            </a:xfrm>
          </p:grpSpPr>
          <p:pic>
            <p:nvPicPr>
              <p:cNvPr id="43" name="Graphic 42">
                <a:extLst>
                  <a:ext uri="{FF2B5EF4-FFF2-40B4-BE49-F238E27FC236}">
                    <a16:creationId xmlns:a16="http://schemas.microsoft.com/office/drawing/2014/main" id="{A0EB5F8F-7C48-FE40-8611-068DC30D99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44" name="Rectangle 43">
                <a:extLst>
                  <a:ext uri="{FF2B5EF4-FFF2-40B4-BE49-F238E27FC236}">
                    <a16:creationId xmlns:a16="http://schemas.microsoft.com/office/drawing/2014/main" id="{988ACCF7-94DB-414B-BF7C-133CD222DCB6}"/>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39" name="Straight Arrow Connector 38">
              <a:extLst>
                <a:ext uri="{FF2B5EF4-FFF2-40B4-BE49-F238E27FC236}">
                  <a16:creationId xmlns:a16="http://schemas.microsoft.com/office/drawing/2014/main" id="{2CF778D0-AB6C-9849-A0DC-5C62E1A32F3F}"/>
                </a:ext>
              </a:extLst>
            </p:cNvPr>
            <p:cNvCxnSpPr>
              <a:cxnSpLocks/>
              <a:endCxn id="45"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D9E952F5-3A82-094C-B29D-1663698006A1}"/>
                </a:ext>
              </a:extLst>
            </p:cNvPr>
            <p:cNvGrpSpPr/>
            <p:nvPr/>
          </p:nvGrpSpPr>
          <p:grpSpPr>
            <a:xfrm>
              <a:off x="2179650" y="3806490"/>
              <a:ext cx="1072750" cy="891951"/>
              <a:chOff x="1255267" y="3843536"/>
              <a:chExt cx="1072750" cy="891951"/>
            </a:xfrm>
          </p:grpSpPr>
          <p:pic>
            <p:nvPicPr>
              <p:cNvPr id="41" name="Graphic 40">
                <a:extLst>
                  <a:ext uri="{FF2B5EF4-FFF2-40B4-BE49-F238E27FC236}">
                    <a16:creationId xmlns:a16="http://schemas.microsoft.com/office/drawing/2014/main" id="{C2BE9992-82EF-4340-8CB3-7FAD7A5583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42" name="TextBox 41">
                <a:extLst>
                  <a:ext uri="{FF2B5EF4-FFF2-40B4-BE49-F238E27FC236}">
                    <a16:creationId xmlns:a16="http://schemas.microsoft.com/office/drawing/2014/main" id="{C9B38189-77B9-3842-B598-D85FA353A57D}"/>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Application</a:t>
                </a:r>
              </a:p>
            </p:txBody>
          </p:sp>
        </p:grpSp>
      </p:grpSp>
    </p:spTree>
    <p:extLst>
      <p:ext uri="{BB962C8B-B14F-4D97-AF65-F5344CB8AC3E}">
        <p14:creationId xmlns:p14="http://schemas.microsoft.com/office/powerpoint/2010/main" val="5166775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5438" y="7826"/>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0765410" cy="609600"/>
          </a:xfrm>
        </p:spPr>
        <p:txBody>
          <a:bodyPr>
            <a:noAutofit/>
          </a:bodyPr>
          <a:lstStyle/>
          <a:p>
            <a:pPr algn="l"/>
            <a:r>
              <a:rPr lang="en-US" sz="6000" dirty="0">
                <a:solidFill>
                  <a:prstClr val="white"/>
                </a:solidFill>
              </a:rPr>
              <a:t>microservices – </a:t>
            </a:r>
            <a:r>
              <a:rPr lang="en-US" sz="6000" dirty="0">
                <a:solidFill>
                  <a:schemeClr val="accent3"/>
                </a:solidFill>
              </a:rPr>
              <a:t>microservice example</a:t>
            </a:r>
            <a:endParaRPr lang="en-US" sz="6000" dirty="0"/>
          </a:p>
        </p:txBody>
      </p:sp>
      <p:grpSp>
        <p:nvGrpSpPr>
          <p:cNvPr id="60" name="Group 59">
            <a:extLst>
              <a:ext uri="{FF2B5EF4-FFF2-40B4-BE49-F238E27FC236}">
                <a16:creationId xmlns:a16="http://schemas.microsoft.com/office/drawing/2014/main" id="{F2424011-61DC-4B41-9C54-F6C8990A0797}"/>
              </a:ext>
            </a:extLst>
          </p:cNvPr>
          <p:cNvGrpSpPr/>
          <p:nvPr/>
        </p:nvGrpSpPr>
        <p:grpSpPr>
          <a:xfrm>
            <a:off x="1709807" y="1349870"/>
            <a:ext cx="1765300" cy="5112690"/>
            <a:chOff x="1833375" y="1353206"/>
            <a:chExt cx="1765300" cy="5112690"/>
          </a:xfrm>
        </p:grpSpPr>
        <p:grpSp>
          <p:nvGrpSpPr>
            <p:cNvPr id="39" name="Group 38">
              <a:extLst>
                <a:ext uri="{FF2B5EF4-FFF2-40B4-BE49-F238E27FC236}">
                  <a16:creationId xmlns:a16="http://schemas.microsoft.com/office/drawing/2014/main" id="{5B128F36-5A5A-1B45-9E0B-9A8805D2A799}"/>
                </a:ext>
              </a:extLst>
            </p:cNvPr>
            <p:cNvGrpSpPr/>
            <p:nvPr/>
          </p:nvGrpSpPr>
          <p:grpSpPr>
            <a:xfrm>
              <a:off x="2179650" y="5584266"/>
              <a:ext cx="1072750" cy="881630"/>
              <a:chOff x="3961210" y="941784"/>
              <a:chExt cx="1072750" cy="881630"/>
            </a:xfrm>
          </p:grpSpPr>
          <p:pic>
            <p:nvPicPr>
              <p:cNvPr id="40" name="Graphic 39">
                <a:extLst>
                  <a:ext uri="{FF2B5EF4-FFF2-40B4-BE49-F238E27FC236}">
                    <a16:creationId xmlns:a16="http://schemas.microsoft.com/office/drawing/2014/main" id="{748C0242-158A-E440-B1D0-A1D8D4CB56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41" name="TextBox 40">
                <a:extLst>
                  <a:ext uri="{FF2B5EF4-FFF2-40B4-BE49-F238E27FC236}">
                    <a16:creationId xmlns:a16="http://schemas.microsoft.com/office/drawing/2014/main" id="{496A741E-4A9F-EB45-84E6-4BCB75B50BAC}"/>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52" name="Graphic 51">
              <a:extLst>
                <a:ext uri="{FF2B5EF4-FFF2-40B4-BE49-F238E27FC236}">
                  <a16:creationId xmlns:a16="http://schemas.microsoft.com/office/drawing/2014/main" id="{8C2F7498-7DBB-BF4F-901B-5A1B107659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4" name="Straight Arrow Connector 3">
              <a:extLst>
                <a:ext uri="{FF2B5EF4-FFF2-40B4-BE49-F238E27FC236}">
                  <a16:creationId xmlns:a16="http://schemas.microsoft.com/office/drawing/2014/main" id="{B4BC4E68-37E1-2140-9415-8089158B474E}"/>
                </a:ext>
              </a:extLst>
            </p:cNvPr>
            <p:cNvCxnSpPr>
              <a:cxnSpLocks/>
              <a:stCxn id="52"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58D3B6FA-DAAC-1842-A15B-C6F932DEE719}"/>
                </a:ext>
              </a:extLst>
            </p:cNvPr>
            <p:cNvGrpSpPr/>
            <p:nvPr/>
          </p:nvGrpSpPr>
          <p:grpSpPr>
            <a:xfrm>
              <a:off x="1833375" y="2978113"/>
              <a:ext cx="1765300" cy="1777776"/>
              <a:chOff x="2516744" y="4106118"/>
              <a:chExt cx="1765300" cy="1777776"/>
            </a:xfrm>
          </p:grpSpPr>
          <p:pic>
            <p:nvPicPr>
              <p:cNvPr id="58" name="Graphic 57">
                <a:extLst>
                  <a:ext uri="{FF2B5EF4-FFF2-40B4-BE49-F238E27FC236}">
                    <a16:creationId xmlns:a16="http://schemas.microsoft.com/office/drawing/2014/main" id="{72BED4C0-7683-0C42-9529-34E4AF9F1C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57" name="Rectangle 56">
                <a:extLst>
                  <a:ext uri="{FF2B5EF4-FFF2-40B4-BE49-F238E27FC236}">
                    <a16:creationId xmlns:a16="http://schemas.microsoft.com/office/drawing/2014/main" id="{88401357-6ADA-6748-A83E-3E5E5A5F81EA}"/>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13" name="Straight Arrow Connector 12">
              <a:extLst>
                <a:ext uri="{FF2B5EF4-FFF2-40B4-BE49-F238E27FC236}">
                  <a16:creationId xmlns:a16="http://schemas.microsoft.com/office/drawing/2014/main" id="{1964D7F5-C4F8-9044-8903-C230DF1483B6}"/>
                </a:ext>
              </a:extLst>
            </p:cNvPr>
            <p:cNvCxnSpPr>
              <a:cxnSpLocks/>
              <a:endCxn id="40"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6B8AE472-C3E6-2642-BFA5-BAF3E65850EF}"/>
                </a:ext>
              </a:extLst>
            </p:cNvPr>
            <p:cNvGrpSpPr/>
            <p:nvPr/>
          </p:nvGrpSpPr>
          <p:grpSpPr>
            <a:xfrm>
              <a:off x="2179650" y="3806490"/>
              <a:ext cx="1072750" cy="891951"/>
              <a:chOff x="1255267" y="3843536"/>
              <a:chExt cx="1072750" cy="891951"/>
            </a:xfrm>
          </p:grpSpPr>
          <p:pic>
            <p:nvPicPr>
              <p:cNvPr id="26" name="Graphic 25">
                <a:extLst>
                  <a:ext uri="{FF2B5EF4-FFF2-40B4-BE49-F238E27FC236}">
                    <a16:creationId xmlns:a16="http://schemas.microsoft.com/office/drawing/2014/main" id="{D58FB31C-A6F2-3343-A97F-E480D14305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28" name="TextBox 27">
                <a:extLst>
                  <a:ext uri="{FF2B5EF4-FFF2-40B4-BE49-F238E27FC236}">
                    <a16:creationId xmlns:a16="http://schemas.microsoft.com/office/drawing/2014/main" id="{800ADB57-FF47-BF4B-9692-4F33C7BA9A72}"/>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Service 1</a:t>
                </a:r>
              </a:p>
            </p:txBody>
          </p:sp>
        </p:grpSp>
      </p:grpSp>
      <p:grpSp>
        <p:nvGrpSpPr>
          <p:cNvPr id="61" name="Group 60">
            <a:extLst>
              <a:ext uri="{FF2B5EF4-FFF2-40B4-BE49-F238E27FC236}">
                <a16:creationId xmlns:a16="http://schemas.microsoft.com/office/drawing/2014/main" id="{EF02FB12-872F-0247-AFA1-4470F409B5F7}"/>
              </a:ext>
            </a:extLst>
          </p:cNvPr>
          <p:cNvGrpSpPr/>
          <p:nvPr/>
        </p:nvGrpSpPr>
        <p:grpSpPr>
          <a:xfrm>
            <a:off x="4072007" y="1338414"/>
            <a:ext cx="1765300" cy="5112690"/>
            <a:chOff x="1833375" y="1353206"/>
            <a:chExt cx="1765300" cy="5112690"/>
          </a:xfrm>
        </p:grpSpPr>
        <p:grpSp>
          <p:nvGrpSpPr>
            <p:cNvPr id="62" name="Group 61">
              <a:extLst>
                <a:ext uri="{FF2B5EF4-FFF2-40B4-BE49-F238E27FC236}">
                  <a16:creationId xmlns:a16="http://schemas.microsoft.com/office/drawing/2014/main" id="{A6F1D895-6450-BD45-BBD8-14E6CD518E88}"/>
                </a:ext>
              </a:extLst>
            </p:cNvPr>
            <p:cNvGrpSpPr/>
            <p:nvPr/>
          </p:nvGrpSpPr>
          <p:grpSpPr>
            <a:xfrm>
              <a:off x="2179650" y="5584266"/>
              <a:ext cx="1072750" cy="881630"/>
              <a:chOff x="3961210" y="941784"/>
              <a:chExt cx="1072750" cy="881630"/>
            </a:xfrm>
          </p:grpSpPr>
          <p:pic>
            <p:nvPicPr>
              <p:cNvPr id="72" name="Graphic 71">
                <a:extLst>
                  <a:ext uri="{FF2B5EF4-FFF2-40B4-BE49-F238E27FC236}">
                    <a16:creationId xmlns:a16="http://schemas.microsoft.com/office/drawing/2014/main" id="{1B3F9213-63C6-9C4F-AAB0-F7B4869C49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73" name="TextBox 72">
                <a:extLst>
                  <a:ext uri="{FF2B5EF4-FFF2-40B4-BE49-F238E27FC236}">
                    <a16:creationId xmlns:a16="http://schemas.microsoft.com/office/drawing/2014/main" id="{D7906584-4793-1840-A062-2062B2CE9060}"/>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63" name="Graphic 62">
              <a:extLst>
                <a:ext uri="{FF2B5EF4-FFF2-40B4-BE49-F238E27FC236}">
                  <a16:creationId xmlns:a16="http://schemas.microsoft.com/office/drawing/2014/main" id="{36C1A7DE-E8BA-5B4F-B24B-79310701DA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64" name="Straight Arrow Connector 63">
              <a:extLst>
                <a:ext uri="{FF2B5EF4-FFF2-40B4-BE49-F238E27FC236}">
                  <a16:creationId xmlns:a16="http://schemas.microsoft.com/office/drawing/2014/main" id="{DD6AE181-EFBB-574E-A3DE-E3EFBD5A9205}"/>
                </a:ext>
              </a:extLst>
            </p:cNvPr>
            <p:cNvCxnSpPr>
              <a:cxnSpLocks/>
              <a:stCxn id="63"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65" name="Group 64">
              <a:extLst>
                <a:ext uri="{FF2B5EF4-FFF2-40B4-BE49-F238E27FC236}">
                  <a16:creationId xmlns:a16="http://schemas.microsoft.com/office/drawing/2014/main" id="{4A9B213E-9ABA-6643-AA23-36522C555A1A}"/>
                </a:ext>
              </a:extLst>
            </p:cNvPr>
            <p:cNvGrpSpPr/>
            <p:nvPr/>
          </p:nvGrpSpPr>
          <p:grpSpPr>
            <a:xfrm>
              <a:off x="1833375" y="2978113"/>
              <a:ext cx="1765300" cy="1777776"/>
              <a:chOff x="2516744" y="4106118"/>
              <a:chExt cx="1765300" cy="1777776"/>
            </a:xfrm>
          </p:grpSpPr>
          <p:pic>
            <p:nvPicPr>
              <p:cNvPr id="70" name="Graphic 69">
                <a:extLst>
                  <a:ext uri="{FF2B5EF4-FFF2-40B4-BE49-F238E27FC236}">
                    <a16:creationId xmlns:a16="http://schemas.microsoft.com/office/drawing/2014/main" id="{0E711CAC-298C-B84C-8E49-7269D51C50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71" name="Rectangle 70">
                <a:extLst>
                  <a:ext uri="{FF2B5EF4-FFF2-40B4-BE49-F238E27FC236}">
                    <a16:creationId xmlns:a16="http://schemas.microsoft.com/office/drawing/2014/main" id="{44F95122-9F65-D241-8366-52AEDF2C7876}"/>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66" name="Straight Arrow Connector 65">
              <a:extLst>
                <a:ext uri="{FF2B5EF4-FFF2-40B4-BE49-F238E27FC236}">
                  <a16:creationId xmlns:a16="http://schemas.microsoft.com/office/drawing/2014/main" id="{079D97E2-32E5-1142-83DB-AA3971445DAE}"/>
                </a:ext>
              </a:extLst>
            </p:cNvPr>
            <p:cNvCxnSpPr>
              <a:cxnSpLocks/>
              <a:endCxn id="72"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67" name="Group 66">
              <a:extLst>
                <a:ext uri="{FF2B5EF4-FFF2-40B4-BE49-F238E27FC236}">
                  <a16:creationId xmlns:a16="http://schemas.microsoft.com/office/drawing/2014/main" id="{2E497E6C-9EA5-F447-9C80-93EE5704615D}"/>
                </a:ext>
              </a:extLst>
            </p:cNvPr>
            <p:cNvGrpSpPr/>
            <p:nvPr/>
          </p:nvGrpSpPr>
          <p:grpSpPr>
            <a:xfrm>
              <a:off x="2179650" y="3806490"/>
              <a:ext cx="1072750" cy="891951"/>
              <a:chOff x="1255267" y="3843536"/>
              <a:chExt cx="1072750" cy="891951"/>
            </a:xfrm>
          </p:grpSpPr>
          <p:pic>
            <p:nvPicPr>
              <p:cNvPr id="68" name="Graphic 67">
                <a:extLst>
                  <a:ext uri="{FF2B5EF4-FFF2-40B4-BE49-F238E27FC236}">
                    <a16:creationId xmlns:a16="http://schemas.microsoft.com/office/drawing/2014/main" id="{3C49489D-9C0E-F847-8953-924D719D165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69" name="TextBox 68">
                <a:extLst>
                  <a:ext uri="{FF2B5EF4-FFF2-40B4-BE49-F238E27FC236}">
                    <a16:creationId xmlns:a16="http://schemas.microsoft.com/office/drawing/2014/main" id="{ADA09FE1-7A6D-7149-AACB-B30337FBF137}"/>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Service 2</a:t>
                </a:r>
              </a:p>
            </p:txBody>
          </p:sp>
        </p:grpSp>
      </p:grpSp>
      <p:grpSp>
        <p:nvGrpSpPr>
          <p:cNvPr id="74" name="Group 73">
            <a:extLst>
              <a:ext uri="{FF2B5EF4-FFF2-40B4-BE49-F238E27FC236}">
                <a16:creationId xmlns:a16="http://schemas.microsoft.com/office/drawing/2014/main" id="{432D0D13-A8DC-6847-B35B-DE4164DE98F2}"/>
              </a:ext>
            </a:extLst>
          </p:cNvPr>
          <p:cNvGrpSpPr/>
          <p:nvPr/>
        </p:nvGrpSpPr>
        <p:grpSpPr>
          <a:xfrm>
            <a:off x="6407033" y="1338414"/>
            <a:ext cx="1765300" cy="5112690"/>
            <a:chOff x="1833375" y="1353206"/>
            <a:chExt cx="1765300" cy="5112690"/>
          </a:xfrm>
        </p:grpSpPr>
        <p:grpSp>
          <p:nvGrpSpPr>
            <p:cNvPr id="75" name="Group 74">
              <a:extLst>
                <a:ext uri="{FF2B5EF4-FFF2-40B4-BE49-F238E27FC236}">
                  <a16:creationId xmlns:a16="http://schemas.microsoft.com/office/drawing/2014/main" id="{06169558-C500-1E49-AFD2-C0AFC43EBA79}"/>
                </a:ext>
              </a:extLst>
            </p:cNvPr>
            <p:cNvGrpSpPr/>
            <p:nvPr/>
          </p:nvGrpSpPr>
          <p:grpSpPr>
            <a:xfrm>
              <a:off x="2179650" y="5584266"/>
              <a:ext cx="1072750" cy="881630"/>
              <a:chOff x="3961210" y="941784"/>
              <a:chExt cx="1072750" cy="881630"/>
            </a:xfrm>
          </p:grpSpPr>
          <p:pic>
            <p:nvPicPr>
              <p:cNvPr id="85" name="Graphic 84">
                <a:extLst>
                  <a:ext uri="{FF2B5EF4-FFF2-40B4-BE49-F238E27FC236}">
                    <a16:creationId xmlns:a16="http://schemas.microsoft.com/office/drawing/2014/main" id="{FA8D3996-569E-9946-BB27-F3533F89E4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86" name="TextBox 85">
                <a:extLst>
                  <a:ext uri="{FF2B5EF4-FFF2-40B4-BE49-F238E27FC236}">
                    <a16:creationId xmlns:a16="http://schemas.microsoft.com/office/drawing/2014/main" id="{01630071-CA94-9C4B-9E60-DE2161A5C4AF}"/>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76" name="Graphic 75">
              <a:extLst>
                <a:ext uri="{FF2B5EF4-FFF2-40B4-BE49-F238E27FC236}">
                  <a16:creationId xmlns:a16="http://schemas.microsoft.com/office/drawing/2014/main" id="{6912E063-69EC-0741-A836-57A257D2BB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77" name="Straight Arrow Connector 76">
              <a:extLst>
                <a:ext uri="{FF2B5EF4-FFF2-40B4-BE49-F238E27FC236}">
                  <a16:creationId xmlns:a16="http://schemas.microsoft.com/office/drawing/2014/main" id="{D79CD4A4-227E-EF4B-ADCA-05A20934FE6E}"/>
                </a:ext>
              </a:extLst>
            </p:cNvPr>
            <p:cNvCxnSpPr>
              <a:cxnSpLocks/>
              <a:stCxn id="76"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78" name="Group 77">
              <a:extLst>
                <a:ext uri="{FF2B5EF4-FFF2-40B4-BE49-F238E27FC236}">
                  <a16:creationId xmlns:a16="http://schemas.microsoft.com/office/drawing/2014/main" id="{5795DCA6-9B7E-8140-A9E1-E2DDA91F77DF}"/>
                </a:ext>
              </a:extLst>
            </p:cNvPr>
            <p:cNvGrpSpPr/>
            <p:nvPr/>
          </p:nvGrpSpPr>
          <p:grpSpPr>
            <a:xfrm>
              <a:off x="1833375" y="2978113"/>
              <a:ext cx="1765300" cy="1777776"/>
              <a:chOff x="2516744" y="4106118"/>
              <a:chExt cx="1765300" cy="1777776"/>
            </a:xfrm>
          </p:grpSpPr>
          <p:pic>
            <p:nvPicPr>
              <p:cNvPr id="83" name="Graphic 82">
                <a:extLst>
                  <a:ext uri="{FF2B5EF4-FFF2-40B4-BE49-F238E27FC236}">
                    <a16:creationId xmlns:a16="http://schemas.microsoft.com/office/drawing/2014/main" id="{415E2086-AFEA-CD43-9B88-1C84E44CC4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84" name="Rectangle 83">
                <a:extLst>
                  <a:ext uri="{FF2B5EF4-FFF2-40B4-BE49-F238E27FC236}">
                    <a16:creationId xmlns:a16="http://schemas.microsoft.com/office/drawing/2014/main" id="{6C395916-A816-904E-8E21-D13CD5ED9A6A}"/>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79" name="Straight Arrow Connector 78">
              <a:extLst>
                <a:ext uri="{FF2B5EF4-FFF2-40B4-BE49-F238E27FC236}">
                  <a16:creationId xmlns:a16="http://schemas.microsoft.com/office/drawing/2014/main" id="{D5566EEA-6776-D744-AA33-C2ABED175B51}"/>
                </a:ext>
              </a:extLst>
            </p:cNvPr>
            <p:cNvCxnSpPr>
              <a:cxnSpLocks/>
              <a:endCxn id="85"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80" name="Group 79">
              <a:extLst>
                <a:ext uri="{FF2B5EF4-FFF2-40B4-BE49-F238E27FC236}">
                  <a16:creationId xmlns:a16="http://schemas.microsoft.com/office/drawing/2014/main" id="{656451F4-5FB4-D848-87B7-861CEB36AFFE}"/>
                </a:ext>
              </a:extLst>
            </p:cNvPr>
            <p:cNvGrpSpPr/>
            <p:nvPr/>
          </p:nvGrpSpPr>
          <p:grpSpPr>
            <a:xfrm>
              <a:off x="2179650" y="3806490"/>
              <a:ext cx="1072750" cy="891951"/>
              <a:chOff x="1255267" y="3843536"/>
              <a:chExt cx="1072750" cy="891951"/>
            </a:xfrm>
          </p:grpSpPr>
          <p:pic>
            <p:nvPicPr>
              <p:cNvPr id="81" name="Graphic 80">
                <a:extLst>
                  <a:ext uri="{FF2B5EF4-FFF2-40B4-BE49-F238E27FC236}">
                    <a16:creationId xmlns:a16="http://schemas.microsoft.com/office/drawing/2014/main" id="{D86E5C0C-18AC-204F-A724-D5B8DCE381B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82" name="TextBox 81">
                <a:extLst>
                  <a:ext uri="{FF2B5EF4-FFF2-40B4-BE49-F238E27FC236}">
                    <a16:creationId xmlns:a16="http://schemas.microsoft.com/office/drawing/2014/main" id="{744093E0-1886-9E48-B98B-EF7D555C8BAB}"/>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Service 3</a:t>
                </a:r>
              </a:p>
            </p:txBody>
          </p:sp>
        </p:grpSp>
      </p:grpSp>
      <p:grpSp>
        <p:nvGrpSpPr>
          <p:cNvPr id="87" name="Group 86">
            <a:extLst>
              <a:ext uri="{FF2B5EF4-FFF2-40B4-BE49-F238E27FC236}">
                <a16:creationId xmlns:a16="http://schemas.microsoft.com/office/drawing/2014/main" id="{226AEDD7-D7EC-1F4E-A1E8-711F952CB2BD}"/>
              </a:ext>
            </a:extLst>
          </p:cNvPr>
          <p:cNvGrpSpPr/>
          <p:nvPr/>
        </p:nvGrpSpPr>
        <p:grpSpPr>
          <a:xfrm>
            <a:off x="8711080" y="1324712"/>
            <a:ext cx="1765300" cy="5112690"/>
            <a:chOff x="1833375" y="1353206"/>
            <a:chExt cx="1765300" cy="5112690"/>
          </a:xfrm>
        </p:grpSpPr>
        <p:grpSp>
          <p:nvGrpSpPr>
            <p:cNvPr id="88" name="Group 87">
              <a:extLst>
                <a:ext uri="{FF2B5EF4-FFF2-40B4-BE49-F238E27FC236}">
                  <a16:creationId xmlns:a16="http://schemas.microsoft.com/office/drawing/2014/main" id="{9CF703E0-8EF1-6D46-9800-EE8B43F03A52}"/>
                </a:ext>
              </a:extLst>
            </p:cNvPr>
            <p:cNvGrpSpPr/>
            <p:nvPr/>
          </p:nvGrpSpPr>
          <p:grpSpPr>
            <a:xfrm>
              <a:off x="2179650" y="5584266"/>
              <a:ext cx="1072750" cy="881630"/>
              <a:chOff x="3961210" y="941784"/>
              <a:chExt cx="1072750" cy="881630"/>
            </a:xfrm>
          </p:grpSpPr>
          <p:pic>
            <p:nvPicPr>
              <p:cNvPr id="98" name="Graphic 97">
                <a:extLst>
                  <a:ext uri="{FF2B5EF4-FFF2-40B4-BE49-F238E27FC236}">
                    <a16:creationId xmlns:a16="http://schemas.microsoft.com/office/drawing/2014/main" id="{D564C6F8-A975-1946-BEA6-D2739D6FAD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835" y="941784"/>
                <a:ext cx="571500" cy="571500"/>
              </a:xfrm>
              <a:prstGeom prst="rect">
                <a:avLst/>
              </a:prstGeom>
            </p:spPr>
          </p:pic>
          <p:sp>
            <p:nvSpPr>
              <p:cNvPr id="99" name="TextBox 98">
                <a:extLst>
                  <a:ext uri="{FF2B5EF4-FFF2-40B4-BE49-F238E27FC236}">
                    <a16:creationId xmlns:a16="http://schemas.microsoft.com/office/drawing/2014/main" id="{D211E68B-5FD3-1242-92EB-D03AF605411C}"/>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chemeClr val="bg1"/>
                    </a:solidFill>
                  </a:rPr>
                  <a:t>Database</a:t>
                </a:r>
              </a:p>
            </p:txBody>
          </p:sp>
        </p:grpSp>
        <p:pic>
          <p:nvPicPr>
            <p:cNvPr id="89" name="Graphic 88">
              <a:extLst>
                <a:ext uri="{FF2B5EF4-FFF2-40B4-BE49-F238E27FC236}">
                  <a16:creationId xmlns:a16="http://schemas.microsoft.com/office/drawing/2014/main" id="{55A2C55C-86AE-E448-A135-FE4CE5F078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025" y="1353206"/>
              <a:ext cx="762000" cy="1092200"/>
            </a:xfrm>
            <a:prstGeom prst="rect">
              <a:avLst/>
            </a:prstGeom>
          </p:spPr>
        </p:pic>
        <p:cxnSp>
          <p:nvCxnSpPr>
            <p:cNvPr id="90" name="Straight Arrow Connector 89">
              <a:extLst>
                <a:ext uri="{FF2B5EF4-FFF2-40B4-BE49-F238E27FC236}">
                  <a16:creationId xmlns:a16="http://schemas.microsoft.com/office/drawing/2014/main" id="{16C3A319-0E6C-9D46-9A0F-E8D652BEB2EF}"/>
                </a:ext>
              </a:extLst>
            </p:cNvPr>
            <p:cNvCxnSpPr>
              <a:cxnSpLocks/>
              <a:stCxn id="89" idx="2"/>
            </p:cNvCxnSpPr>
            <p:nvPr/>
          </p:nvCxnSpPr>
          <p:spPr>
            <a:xfrm>
              <a:off x="2716025" y="2445406"/>
              <a:ext cx="0" cy="53270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91" name="Group 90">
              <a:extLst>
                <a:ext uri="{FF2B5EF4-FFF2-40B4-BE49-F238E27FC236}">
                  <a16:creationId xmlns:a16="http://schemas.microsoft.com/office/drawing/2014/main" id="{D88DB6A5-BDCD-DE48-85FE-8A9FD1F626AB}"/>
                </a:ext>
              </a:extLst>
            </p:cNvPr>
            <p:cNvGrpSpPr/>
            <p:nvPr/>
          </p:nvGrpSpPr>
          <p:grpSpPr>
            <a:xfrm>
              <a:off x="1833375" y="2978113"/>
              <a:ext cx="1765300" cy="1777776"/>
              <a:chOff x="2516744" y="4106118"/>
              <a:chExt cx="1765300" cy="1777776"/>
            </a:xfrm>
          </p:grpSpPr>
          <p:pic>
            <p:nvPicPr>
              <p:cNvPr id="96" name="Graphic 95">
                <a:extLst>
                  <a:ext uri="{FF2B5EF4-FFF2-40B4-BE49-F238E27FC236}">
                    <a16:creationId xmlns:a16="http://schemas.microsoft.com/office/drawing/2014/main" id="{32AC9A6F-AB56-264C-946B-F1D3ECCACA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944" y="4112467"/>
                <a:ext cx="342900" cy="342900"/>
              </a:xfrm>
              <a:prstGeom prst="rect">
                <a:avLst/>
              </a:prstGeom>
            </p:spPr>
          </p:pic>
          <p:sp>
            <p:nvSpPr>
              <p:cNvPr id="97" name="Rectangle 96">
                <a:extLst>
                  <a:ext uri="{FF2B5EF4-FFF2-40B4-BE49-F238E27FC236}">
                    <a16:creationId xmlns:a16="http://schemas.microsoft.com/office/drawing/2014/main" id="{063D72AD-C55B-BA44-9650-220FB68CE643}"/>
                  </a:ext>
                </a:extLst>
              </p:cNvPr>
              <p:cNvSpPr/>
              <p:nvPr/>
            </p:nvSpPr>
            <p:spPr>
              <a:xfrm>
                <a:off x="2516744" y="4106118"/>
                <a:ext cx="1765300" cy="1777776"/>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grpSp>
        <p:cxnSp>
          <p:nvCxnSpPr>
            <p:cNvPr id="92" name="Straight Arrow Connector 91">
              <a:extLst>
                <a:ext uri="{FF2B5EF4-FFF2-40B4-BE49-F238E27FC236}">
                  <a16:creationId xmlns:a16="http://schemas.microsoft.com/office/drawing/2014/main" id="{99AC802D-55D4-644F-84F2-D5DA2F6BB383}"/>
                </a:ext>
              </a:extLst>
            </p:cNvPr>
            <p:cNvCxnSpPr>
              <a:cxnSpLocks/>
              <a:endCxn id="98" idx="0"/>
            </p:cNvCxnSpPr>
            <p:nvPr/>
          </p:nvCxnSpPr>
          <p:spPr>
            <a:xfrm>
              <a:off x="2716025" y="4763715"/>
              <a:ext cx="0" cy="82055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93" name="Group 92">
              <a:extLst>
                <a:ext uri="{FF2B5EF4-FFF2-40B4-BE49-F238E27FC236}">
                  <a16:creationId xmlns:a16="http://schemas.microsoft.com/office/drawing/2014/main" id="{940E4FF8-D234-404D-B5B4-039ACF32E9F9}"/>
                </a:ext>
              </a:extLst>
            </p:cNvPr>
            <p:cNvGrpSpPr/>
            <p:nvPr/>
          </p:nvGrpSpPr>
          <p:grpSpPr>
            <a:xfrm>
              <a:off x="2179650" y="3806490"/>
              <a:ext cx="1072750" cy="891951"/>
              <a:chOff x="1255267" y="3843536"/>
              <a:chExt cx="1072750" cy="891951"/>
            </a:xfrm>
          </p:grpSpPr>
          <p:pic>
            <p:nvPicPr>
              <p:cNvPr id="94" name="Graphic 93">
                <a:extLst>
                  <a:ext uri="{FF2B5EF4-FFF2-40B4-BE49-F238E27FC236}">
                    <a16:creationId xmlns:a16="http://schemas.microsoft.com/office/drawing/2014/main" id="{9CF09C06-0562-8B4B-AA19-A98A7504391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95" name="TextBox 94">
                <a:extLst>
                  <a:ext uri="{FF2B5EF4-FFF2-40B4-BE49-F238E27FC236}">
                    <a16:creationId xmlns:a16="http://schemas.microsoft.com/office/drawing/2014/main" id="{587AEDC3-6568-7E49-9511-3283B4CD4A45}"/>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chemeClr val="bg1"/>
                    </a:solidFill>
                  </a:rPr>
                  <a:t>Service 3</a:t>
                </a:r>
              </a:p>
            </p:txBody>
          </p:sp>
        </p:grpSp>
      </p:grpSp>
    </p:spTree>
    <p:extLst>
      <p:ext uri="{BB962C8B-B14F-4D97-AF65-F5344CB8AC3E}">
        <p14:creationId xmlns:p14="http://schemas.microsoft.com/office/powerpoint/2010/main" val="26199872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632311"/>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Small and manageable pieces. No massive monoliths.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No need to have every developer on the same language and framework.</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Testing is more limited since you don’t have to test an entire monolith.</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Can have their own development and release cycle.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Can be deployed independently without breaking other pieces. Can be done faster.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Can be operated at a more granular level. Independent scaling of MS’s. Faults are isolated. “Graceful degradation”.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Encourages encapsulation of business logic.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Smaller size enables Agile development.</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8748074" cy="609600"/>
          </a:xfrm>
        </p:spPr>
        <p:txBody>
          <a:bodyPr>
            <a:noAutofit/>
          </a:bodyPr>
          <a:lstStyle/>
          <a:p>
            <a:pPr algn="l"/>
            <a:r>
              <a:rPr lang="en-US" sz="6000" dirty="0">
                <a:solidFill>
                  <a:prstClr val="white"/>
                </a:solidFill>
              </a:rPr>
              <a:t>microservices - </a:t>
            </a:r>
            <a:r>
              <a:rPr lang="en-US" sz="6000" dirty="0">
                <a:solidFill>
                  <a:schemeClr val="accent3"/>
                </a:solidFill>
              </a:rPr>
              <a:t>benefits</a:t>
            </a:r>
            <a:endParaRPr lang="en-US" sz="6000" dirty="0"/>
          </a:p>
        </p:txBody>
      </p:sp>
    </p:spTree>
    <p:extLst>
      <p:ext uri="{BB962C8B-B14F-4D97-AF65-F5344CB8AC3E}">
        <p14:creationId xmlns:p14="http://schemas.microsoft.com/office/powerpoint/2010/main" val="40267139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Much more complexity of the overall system. Way more moving parts. Often requires technologies that might not otherwise be used, such as message buses. Requires seasoned architects and leads to keep disaster at bay. </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Often requires more infrastructure to support, as each component has it’s own overhead. With a monolith, overhead can often be shared.</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Coordination between dependent MS’s can sometimes be more complex than a monolith.</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More parts to deploy.</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9682270" cy="609600"/>
          </a:xfrm>
        </p:spPr>
        <p:txBody>
          <a:bodyPr>
            <a:noAutofit/>
          </a:bodyPr>
          <a:lstStyle/>
          <a:p>
            <a:pPr algn="l"/>
            <a:r>
              <a:rPr lang="en-US" sz="6000" dirty="0">
                <a:solidFill>
                  <a:prstClr val="white"/>
                </a:solidFill>
              </a:rPr>
              <a:t>microservices -</a:t>
            </a:r>
            <a:r>
              <a:rPr lang="en-US" sz="6000" dirty="0">
                <a:solidFill>
                  <a:schemeClr val="accent3"/>
                </a:solidFill>
              </a:rPr>
              <a:t>disadvantages</a:t>
            </a:r>
            <a:endParaRPr lang="en-US" sz="6000" dirty="0"/>
          </a:p>
        </p:txBody>
      </p:sp>
    </p:spTree>
    <p:extLst>
      <p:ext uri="{BB962C8B-B14F-4D97-AF65-F5344CB8AC3E}">
        <p14:creationId xmlns:p14="http://schemas.microsoft.com/office/powerpoint/2010/main" val="37838076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10" y="4016920"/>
            <a:ext cx="11175647" cy="609600"/>
          </a:xfrm>
        </p:spPr>
        <p:txBody>
          <a:bodyPr>
            <a:normAutofit fontScale="90000"/>
          </a:bodyPr>
          <a:lstStyle/>
          <a:p>
            <a:r>
              <a:rPr lang="en-US" dirty="0">
                <a:solidFill>
                  <a:schemeClr val="bg1"/>
                </a:solidFill>
              </a:rPr>
              <a:t>Ecommerce app</a:t>
            </a:r>
            <a:endParaRPr lang="en-US" dirty="0"/>
          </a:p>
        </p:txBody>
      </p:sp>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microservices: discussion</a:t>
            </a:r>
            <a:endParaRPr lang="en-US" sz="9600" dirty="0"/>
          </a:p>
        </p:txBody>
      </p:sp>
      <p:pic>
        <p:nvPicPr>
          <p:cNvPr id="27" name="Picture 26">
            <a:extLst>
              <a:ext uri="{FF2B5EF4-FFF2-40B4-BE49-F238E27FC236}">
                <a16:creationId xmlns:a16="http://schemas.microsoft.com/office/drawing/2014/main" id="{F459FE47-1FC8-F749-9D2A-BB5D52AD0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325" y="2343474"/>
            <a:ext cx="2095500" cy="1803400"/>
          </a:xfrm>
          <a:prstGeom prst="rect">
            <a:avLst/>
          </a:prstGeom>
        </p:spPr>
      </p:pic>
    </p:spTree>
    <p:extLst>
      <p:ext uri="{BB962C8B-B14F-4D97-AF65-F5344CB8AC3E}">
        <p14:creationId xmlns:p14="http://schemas.microsoft.com/office/powerpoint/2010/main" val="19474467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524315"/>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We have an ecommerce application. It has a product catalog, cart, payment processing, fulfillment, communications with customers, etc. Think </a:t>
            </a:r>
            <a:r>
              <a:rPr lang="en-US" sz="2400" dirty="0" err="1">
                <a:solidFill>
                  <a:schemeClr val="bg1"/>
                </a:solidFill>
                <a:latin typeface="Raleway Medium" panose="020B0603030101060003" pitchFamily="34" charset="77"/>
              </a:rPr>
              <a:t>amazon.com</a:t>
            </a:r>
            <a:r>
              <a:rPr lang="en-US" sz="2400" dirty="0">
                <a:solidFill>
                  <a:schemeClr val="bg1"/>
                </a:solidFill>
                <a:latin typeface="Raleway Medium" panose="020B0603030101060003" pitchFamily="34" charset="77"/>
              </a:rPr>
              <a:t>.</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Discuss how you would break this down into microservices. What are the components? How do they communicate? How is data stored? How is customer experience affected by your choices?</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Design a microservice oriented system. Play the part of architect. </a:t>
            </a: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microservices – </a:t>
            </a:r>
            <a:r>
              <a:rPr lang="en-US" sz="6000" dirty="0">
                <a:solidFill>
                  <a:schemeClr val="accent3"/>
                </a:solidFill>
              </a:rPr>
              <a:t>discussion</a:t>
            </a:r>
            <a:endParaRPr lang="en-US" sz="6000" dirty="0"/>
          </a:p>
        </p:txBody>
      </p:sp>
    </p:spTree>
    <p:extLst>
      <p:ext uri="{BB962C8B-B14F-4D97-AF65-F5344CB8AC3E}">
        <p14:creationId xmlns:p14="http://schemas.microsoft.com/office/powerpoint/2010/main" val="37246246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2234039" y="3625046"/>
            <a:ext cx="7723922" cy="609600"/>
          </a:xfrm>
        </p:spPr>
        <p:txBody>
          <a:bodyPr>
            <a:noAutofit/>
          </a:bodyPr>
          <a:lstStyle/>
          <a:p>
            <a:r>
              <a:rPr lang="en-US" sz="6600" dirty="0">
                <a:solidFill>
                  <a:prstClr val="white"/>
                </a:solidFill>
              </a:rPr>
              <a:t>Fernando Pombeiro</a:t>
            </a:r>
            <a:endParaRPr lang="en-US" sz="6600" dirty="0"/>
          </a:p>
        </p:txBody>
      </p:sp>
      <p:sp>
        <p:nvSpPr>
          <p:cNvPr id="44" name="Rectangle 43"/>
          <p:cNvSpPr/>
          <p:nvPr/>
        </p:nvSpPr>
        <p:spPr>
          <a:xfrm>
            <a:off x="926187" y="4690681"/>
            <a:ext cx="10339627" cy="1169551"/>
          </a:xfrm>
          <a:prstGeom prst="rect">
            <a:avLst/>
          </a:prstGeom>
        </p:spPr>
        <p:txBody>
          <a:bodyPr wrap="square">
            <a:spAutoFit/>
          </a:bodyPr>
          <a:lstStyle/>
          <a:p>
            <a:pPr algn="ctr"/>
            <a:r>
              <a:rPr lang="en-US" sz="1400" dirty="0">
                <a:solidFill>
                  <a:schemeClr val="bg1"/>
                </a:solidFill>
                <a:latin typeface="+mj-lt"/>
              </a:rPr>
              <a:t>15 years as a full stack developer; U.S Navy, </a:t>
            </a:r>
            <a:r>
              <a:rPr lang="en-US" sz="1400" dirty="0" err="1">
                <a:solidFill>
                  <a:schemeClr val="bg1"/>
                </a:solidFill>
                <a:latin typeface="+mj-lt"/>
              </a:rPr>
              <a:t>Amazon.com</a:t>
            </a:r>
            <a:r>
              <a:rPr lang="en-US" sz="1400" dirty="0">
                <a:solidFill>
                  <a:schemeClr val="bg1"/>
                </a:solidFill>
                <a:latin typeface="+mj-lt"/>
              </a:rPr>
              <a:t>, several startups. I currently do full time consulting in Golang, Python, data architecture and as a DBA for various companies like NBC Universal, Fandango, Reiss, Edge Petrol, etc. Extensive experience in DevOps, infrastructure, and web development</a:t>
            </a:r>
          </a:p>
          <a:p>
            <a:pPr algn="ctr"/>
            <a:endParaRPr lang="en-US" sz="1400" dirty="0">
              <a:solidFill>
                <a:schemeClr val="bg1"/>
              </a:solidFill>
              <a:latin typeface="+mj-lt"/>
            </a:endParaRPr>
          </a:p>
          <a:p>
            <a:pPr algn="ctr"/>
            <a:r>
              <a:rPr lang="en-US" sz="1400" dirty="0">
                <a:solidFill>
                  <a:schemeClr val="bg1"/>
                </a:solidFill>
                <a:latin typeface="+mj-lt"/>
              </a:rPr>
              <a:t>Email: </a:t>
            </a:r>
            <a:r>
              <a:rPr lang="en-US" sz="1400" dirty="0" err="1">
                <a:solidFill>
                  <a:schemeClr val="bg1"/>
                </a:solidFill>
                <a:latin typeface="+mj-lt"/>
              </a:rPr>
              <a:t>fernincornwall@gmail.com</a:t>
            </a:r>
            <a:endParaRPr lang="en-US" sz="1400" dirty="0">
              <a:solidFill>
                <a:schemeClr val="bg1"/>
              </a:solidFill>
              <a:latin typeface="+mj-lt"/>
            </a:endParaRPr>
          </a:p>
        </p:txBody>
      </p:sp>
      <p:cxnSp>
        <p:nvCxnSpPr>
          <p:cNvPr id="3" name="Straight Connector 2"/>
          <p:cNvCxnSpPr/>
          <p:nvPr/>
        </p:nvCxnSpPr>
        <p:spPr>
          <a:xfrm>
            <a:off x="1357746" y="4509675"/>
            <a:ext cx="9476509" cy="0"/>
          </a:xfrm>
          <a:prstGeom prst="line">
            <a:avLst/>
          </a:prstGeom>
          <a:ln w="41275" cap="rnd">
            <a:solidFill>
              <a:srgbClr val="018CCF"/>
            </a:solidFill>
            <a:prstDash val="solid"/>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4979076" y="1046787"/>
            <a:ext cx="2233849" cy="2233849"/>
          </a:xfrm>
          <a:prstGeom prst="ellipse">
            <a:avLst/>
          </a:prstGeom>
          <a:noFill/>
          <a:ln>
            <a:solidFill>
              <a:schemeClr val="accent1">
                <a:shade val="95000"/>
                <a:satMod val="105000"/>
                <a:alpha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122076" y="1189787"/>
            <a:ext cx="1947849" cy="1947849"/>
          </a:xfrm>
          <a:prstGeom prst="ellipse">
            <a:avLst/>
          </a:prstGeom>
          <a:noFill/>
          <a:ln>
            <a:solidFill>
              <a:schemeClr val="accent1">
                <a:shade val="95000"/>
                <a:satMod val="105000"/>
                <a:alpha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259719" y="1327430"/>
            <a:ext cx="1672562" cy="1672562"/>
          </a:xfrm>
          <a:prstGeom prst="ellipse">
            <a:avLst/>
          </a:prstGeom>
          <a:noFill/>
          <a:ln>
            <a:solidFill>
              <a:schemeClr val="accent1">
                <a:shade val="95000"/>
                <a:satMod val="105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Edit photo">
            <a:extLst>
              <a:ext uri="{FF2B5EF4-FFF2-40B4-BE49-F238E27FC236}">
                <a16:creationId xmlns:a16="http://schemas.microsoft.com/office/drawing/2014/main" id="{13E5604E-5094-AC49-8A43-C3ABF8270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719" y="1374392"/>
            <a:ext cx="16256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6826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400"/>
                                        <p:tgtEl>
                                          <p:spTgt spid="3"/>
                                        </p:tgtEl>
                                      </p:cBhvr>
                                    </p:animEffect>
                                  </p:childTnLst>
                                </p:cTn>
                              </p:par>
                            </p:childTnLst>
                          </p:cTn>
                        </p:par>
                        <p:par>
                          <p:cTn id="8" fill="hold">
                            <p:stCondLst>
                              <p:cond delay="4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400"/>
                                        <p:tgtEl>
                                          <p:spTgt spid="10"/>
                                        </p:tgtEl>
                                      </p:cBhvr>
                                    </p:animEffect>
                                  </p:childTnLst>
                                </p:cTn>
                              </p:par>
                            </p:childTnLst>
                          </p:cTn>
                        </p:par>
                        <p:par>
                          <p:cTn id="12" fill="hold">
                            <p:stCondLst>
                              <p:cond delay="8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4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6001643"/>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Major functionality: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Product catalog (admin functions, search, recommendations, related products, etc.)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Shopping cart (and email reminders about items in cart)</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Order processing (payment processing, emails, </a:t>
            </a:r>
            <a:r>
              <a:rPr lang="en-US" sz="2400" dirty="0" err="1">
                <a:solidFill>
                  <a:schemeClr val="bg1"/>
                </a:solidFill>
                <a:latin typeface="Raleway Medium" panose="020B0603030101060003" pitchFamily="34" charset="77"/>
              </a:rPr>
              <a:t>etc</a:t>
            </a:r>
            <a:r>
              <a:rPr lang="en-US" sz="2400" dirty="0">
                <a:solidFill>
                  <a:schemeClr val="bg1"/>
                </a:solidFill>
                <a:latin typeface="Raleway Medium" panose="020B0603030101060003" pitchFamily="34" charset="77"/>
              </a:rPr>
              <a:t>)</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Fulfillment (send to warehouse, inventory allocation, picking, shipping, backorders, etc.)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Reporting (internally and to the customer)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Email marketing</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Social media integration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Customer order cancel and refunds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Shipment tracking</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Bonus: Digital content! Movies, music</a:t>
            </a:r>
            <a:r>
              <a:rPr lang="en-US" sz="2400">
                <a:solidFill>
                  <a:schemeClr val="bg1"/>
                </a:solidFill>
                <a:latin typeface="Raleway Medium" panose="020B0603030101060003" pitchFamily="34" charset="77"/>
              </a:rPr>
              <a:t>, etc.</a:t>
            </a: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microservices – </a:t>
            </a:r>
            <a:r>
              <a:rPr lang="en-US" sz="6000" dirty="0">
                <a:solidFill>
                  <a:schemeClr val="accent3"/>
                </a:solidFill>
              </a:rPr>
              <a:t>discussion</a:t>
            </a:r>
            <a:endParaRPr lang="en-US" sz="6000" dirty="0"/>
          </a:p>
        </p:txBody>
      </p:sp>
    </p:spTree>
    <p:extLst>
      <p:ext uri="{BB962C8B-B14F-4D97-AF65-F5344CB8AC3E}">
        <p14:creationId xmlns:p14="http://schemas.microsoft.com/office/powerpoint/2010/main" val="21543204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754144"/>
            <a:ext cx="11175647" cy="147909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Single responsibility principle</a:t>
            </a:r>
            <a:endParaRPr lang="en-US" sz="9600" dirty="0"/>
          </a:p>
        </p:txBody>
      </p:sp>
      <p:pic>
        <p:nvPicPr>
          <p:cNvPr id="27" name="Picture 26">
            <a:extLst>
              <a:ext uri="{FF2B5EF4-FFF2-40B4-BE49-F238E27FC236}">
                <a16:creationId xmlns:a16="http://schemas.microsoft.com/office/drawing/2014/main" id="{CFAE0374-B055-C34D-BE2A-0428FEB54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527300"/>
            <a:ext cx="2095500" cy="1803400"/>
          </a:xfrm>
          <a:prstGeom prst="rect">
            <a:avLst/>
          </a:prstGeom>
        </p:spPr>
      </p:pic>
    </p:spTree>
    <p:extLst>
      <p:ext uri="{BB962C8B-B14F-4D97-AF65-F5344CB8AC3E}">
        <p14:creationId xmlns:p14="http://schemas.microsoft.com/office/powerpoint/2010/main" val="14098734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 one thing, and do it well</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Completely encapsulate the logic and persistence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No intermingling of access to data or logic!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Example: if one service needs order details, it must request this from the order service, which is wholly responsible for all operations related to orders, including retrieving it from the order database and serving it back to the client service as JSON.</a:t>
            </a: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595727" cy="609600"/>
          </a:xfrm>
        </p:spPr>
        <p:txBody>
          <a:bodyPr>
            <a:noAutofit/>
          </a:bodyPr>
          <a:lstStyle/>
          <a:p>
            <a:pPr algn="l"/>
            <a:r>
              <a:rPr lang="en-US" sz="6000" dirty="0">
                <a:solidFill>
                  <a:prstClr val="white"/>
                </a:solidFill>
              </a:rPr>
              <a:t>Single responsibility principle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6564304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Auto-scaling and healing</a:t>
            </a:r>
            <a:endParaRPr lang="en-US" sz="9600" dirty="0"/>
          </a:p>
        </p:txBody>
      </p:sp>
      <p:pic>
        <p:nvPicPr>
          <p:cNvPr id="27" name="Picture 26">
            <a:extLst>
              <a:ext uri="{FF2B5EF4-FFF2-40B4-BE49-F238E27FC236}">
                <a16:creationId xmlns:a16="http://schemas.microsoft.com/office/drawing/2014/main" id="{67FA2760-EC0D-4547-A7A8-7BF5E08A8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295748"/>
            <a:ext cx="2095500" cy="1803400"/>
          </a:xfrm>
          <a:prstGeom prst="rect">
            <a:avLst/>
          </a:prstGeom>
        </p:spPr>
      </p:pic>
    </p:spTree>
    <p:extLst>
      <p:ext uri="{BB962C8B-B14F-4D97-AF65-F5344CB8AC3E}">
        <p14:creationId xmlns:p14="http://schemas.microsoft.com/office/powerpoint/2010/main" val="39463079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Services should scale horizontally, not vertically. What does this mean? Terms: scale in/out vs. up/down.</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What are some metrics that would trigger scaling?</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How does scaling differ from healing? How are they related?</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What geographic considerations are there?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How quickly should you scale out? Scale in?</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Real-world example: </a:t>
            </a:r>
            <a:r>
              <a:rPr lang="en-US" sz="2400" dirty="0" err="1">
                <a:solidFill>
                  <a:schemeClr val="bg1"/>
                </a:solidFill>
                <a:latin typeface="Raleway Medium" panose="020B0603030101060003" pitchFamily="34" charset="77"/>
              </a:rPr>
              <a:t>Equator.com</a:t>
            </a:r>
            <a:r>
              <a:rPr lang="en-US" sz="2400" dirty="0">
                <a:solidFill>
                  <a:schemeClr val="bg1"/>
                </a:solidFill>
                <a:latin typeface="Raleway Medium" panose="020B0603030101060003" pitchFamily="34" charset="77"/>
              </a:rPr>
              <a:t> outage</a:t>
            </a: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1181887" cy="609600"/>
          </a:xfrm>
        </p:spPr>
        <p:txBody>
          <a:bodyPr>
            <a:noAutofit/>
          </a:bodyPr>
          <a:lstStyle/>
          <a:p>
            <a:pPr algn="l"/>
            <a:r>
              <a:rPr lang="en-US" sz="6000" dirty="0">
                <a:solidFill>
                  <a:prstClr val="white"/>
                </a:solidFill>
              </a:rPr>
              <a:t>Auto-scaling and healing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38284297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https://images.unsplash.com/photo-1432821596592-e2c18b78144f?fit=crop&amp;fm=jpg&amp;h=950&amp;ixlib=rb-0.3.5&amp;q=80&amp;w=192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7439" t="50" r="4914" b="50"/>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0"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grpSp>
        <p:nvGrpSpPr>
          <p:cNvPr id="254" name="Group 253"/>
          <p:cNvGrpSpPr/>
          <p:nvPr/>
        </p:nvGrpSpPr>
        <p:grpSpPr>
          <a:xfrm>
            <a:off x="3226333" y="615371"/>
            <a:ext cx="5739335" cy="5680926"/>
            <a:chOff x="3247911" y="615371"/>
            <a:chExt cx="5739335" cy="5680926"/>
          </a:xfrm>
        </p:grpSpPr>
        <p:sp>
          <p:nvSpPr>
            <p:cNvPr id="239" name="Freeform 238"/>
            <p:cNvSpPr/>
            <p:nvPr/>
          </p:nvSpPr>
          <p:spPr>
            <a:xfrm>
              <a:off x="3247911" y="615371"/>
              <a:ext cx="5739335" cy="568092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Freeform 245"/>
            <p:cNvSpPr/>
            <p:nvPr/>
          </p:nvSpPr>
          <p:spPr>
            <a:xfrm>
              <a:off x="4115837" y="1473605"/>
              <a:ext cx="4060328" cy="401900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Freeform 246"/>
            <p:cNvSpPr/>
            <p:nvPr/>
          </p:nvSpPr>
          <p:spPr>
            <a:xfrm>
              <a:off x="4846618" y="2194559"/>
              <a:ext cx="2607966" cy="2581425"/>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9" name="Title 1"/>
          <p:cNvSpPr>
            <a:spLocks noGrp="1"/>
          </p:cNvSpPr>
          <p:nvPr>
            <p:ph type="title"/>
          </p:nvPr>
        </p:nvSpPr>
        <p:spPr>
          <a:xfrm>
            <a:off x="508177" y="4121155"/>
            <a:ext cx="11175647" cy="1860275"/>
          </a:xfrm>
        </p:spPr>
        <p:txBody>
          <a:bodyPr>
            <a:noAutofit/>
          </a:bodyPr>
          <a:lstStyle/>
          <a:p>
            <a:r>
              <a:rPr lang="en-US" dirty="0"/>
              <a:t>containers and docker</a:t>
            </a:r>
          </a:p>
        </p:txBody>
      </p:sp>
      <p:pic>
        <p:nvPicPr>
          <p:cNvPr id="10" name="Picture 9">
            <a:extLst>
              <a:ext uri="{FF2B5EF4-FFF2-40B4-BE49-F238E27FC236}">
                <a16:creationId xmlns:a16="http://schemas.microsoft.com/office/drawing/2014/main" id="{08351D69-793E-3C42-AC97-CE6469DE8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673" y="2509169"/>
            <a:ext cx="2095500" cy="1803400"/>
          </a:xfrm>
          <a:prstGeom prst="rect">
            <a:avLst/>
          </a:prstGeom>
        </p:spPr>
      </p:pic>
    </p:spTree>
    <p:extLst>
      <p:ext uri="{BB962C8B-B14F-4D97-AF65-F5344CB8AC3E}">
        <p14:creationId xmlns:p14="http://schemas.microsoft.com/office/powerpoint/2010/main" val="35489165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59"/>
                                        </p:tgtEl>
                                        <p:attrNameLst>
                                          <p:attrName>style.visibility</p:attrName>
                                        </p:attrNameLst>
                                      </p:cBhvr>
                                      <p:to>
                                        <p:strVal val="visible"/>
                                      </p:to>
                                    </p:set>
                                    <p:anim calcmode="lin" valueType="num">
                                      <p:cBhvr additive="base">
                                        <p:cTn id="11" dur="500" fill="hold"/>
                                        <p:tgtEl>
                                          <p:spTgt spid="259"/>
                                        </p:tgtEl>
                                        <p:attrNameLst>
                                          <p:attrName>ppt_x</p:attrName>
                                        </p:attrNameLst>
                                      </p:cBhvr>
                                      <p:tavLst>
                                        <p:tav tm="0">
                                          <p:val>
                                            <p:strVal val="#ppt_x"/>
                                          </p:val>
                                        </p:tav>
                                        <p:tav tm="100000">
                                          <p:val>
                                            <p:strVal val="#ppt_x"/>
                                          </p:val>
                                        </p:tav>
                                      </p:tavLst>
                                    </p:anim>
                                    <p:anim calcmode="lin" valueType="num">
                                      <p:cBhvr additive="base">
                                        <p:cTn id="12"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containers</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16741150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are portable, entirely self contained machines that run on a host OS, whether virtual or bare metal.</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run the same everywhere and can be run on different flavors of OS in the same way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They can be clustered together on machines of different sizes.</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10059971" cy="609600"/>
          </a:xfrm>
        </p:spPr>
        <p:txBody>
          <a:bodyPr>
            <a:noAutofit/>
          </a:bodyPr>
          <a:lstStyle/>
          <a:p>
            <a:pPr algn="l"/>
            <a:r>
              <a:rPr lang="en-US" sz="6000" dirty="0">
                <a:solidFill>
                  <a:prstClr val="white"/>
                </a:solidFill>
              </a:rPr>
              <a:t>containers – </a:t>
            </a:r>
            <a:r>
              <a:rPr lang="en-US" sz="6000" dirty="0">
                <a:solidFill>
                  <a:schemeClr val="accent3"/>
                </a:solidFill>
              </a:rPr>
              <a:t>what are they?</a:t>
            </a:r>
            <a:endParaRPr lang="en-US" sz="6000" dirty="0"/>
          </a:p>
        </p:txBody>
      </p:sp>
    </p:spTree>
    <p:extLst>
      <p:ext uri="{BB962C8B-B14F-4D97-AF65-F5344CB8AC3E}">
        <p14:creationId xmlns:p14="http://schemas.microsoft.com/office/powerpoint/2010/main" val="3319861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3" name="Title 2">
            <a:extLst>
              <a:ext uri="{FF2B5EF4-FFF2-40B4-BE49-F238E27FC236}">
                <a16:creationId xmlns:a16="http://schemas.microsoft.com/office/drawing/2014/main" id="{0B405D2E-4933-B64F-B7D8-F88AFB46A0D1}"/>
              </a:ext>
            </a:extLst>
          </p:cNvPr>
          <p:cNvSpPr>
            <a:spLocks noGrp="1"/>
          </p:cNvSpPr>
          <p:nvPr>
            <p:ph type="title"/>
          </p:nvPr>
        </p:nvSpPr>
        <p:spPr/>
        <p:txBody>
          <a:bodyPr/>
          <a:lstStyle/>
          <a:p>
            <a:r>
              <a:rPr lang="en-US" dirty="0"/>
              <a:t>container analogy</a:t>
            </a:r>
          </a:p>
        </p:txBody>
      </p:sp>
      <p:pic>
        <p:nvPicPr>
          <p:cNvPr id="5" name="Picture 4">
            <a:extLst>
              <a:ext uri="{FF2B5EF4-FFF2-40B4-BE49-F238E27FC236}">
                <a16:creationId xmlns:a16="http://schemas.microsoft.com/office/drawing/2014/main" id="{B80497EE-EA66-254E-A589-99B5904D11AE}"/>
              </a:ext>
            </a:extLst>
          </p:cNvPr>
          <p:cNvPicPr>
            <a:picLocks noChangeAspect="1"/>
          </p:cNvPicPr>
          <p:nvPr/>
        </p:nvPicPr>
        <p:blipFill>
          <a:blip r:embed="rId3"/>
          <a:stretch>
            <a:fillRect/>
          </a:stretch>
        </p:blipFill>
        <p:spPr>
          <a:xfrm>
            <a:off x="1289379" y="1130431"/>
            <a:ext cx="4086345" cy="2298569"/>
          </a:xfrm>
          <a:prstGeom prst="rect">
            <a:avLst/>
          </a:prstGeom>
        </p:spPr>
      </p:pic>
      <p:pic>
        <p:nvPicPr>
          <p:cNvPr id="9" name="Picture 8">
            <a:extLst>
              <a:ext uri="{FF2B5EF4-FFF2-40B4-BE49-F238E27FC236}">
                <a16:creationId xmlns:a16="http://schemas.microsoft.com/office/drawing/2014/main" id="{13F24824-E1B9-D243-8AB9-98766C1E0F30}"/>
              </a:ext>
            </a:extLst>
          </p:cNvPr>
          <p:cNvPicPr>
            <a:picLocks noChangeAspect="1"/>
          </p:cNvPicPr>
          <p:nvPr/>
        </p:nvPicPr>
        <p:blipFill>
          <a:blip r:embed="rId4"/>
          <a:stretch>
            <a:fillRect/>
          </a:stretch>
        </p:blipFill>
        <p:spPr>
          <a:xfrm>
            <a:off x="6747404" y="1130431"/>
            <a:ext cx="4079104" cy="2294496"/>
          </a:xfrm>
          <a:prstGeom prst="rect">
            <a:avLst/>
          </a:prstGeom>
        </p:spPr>
      </p:pic>
      <p:pic>
        <p:nvPicPr>
          <p:cNvPr id="6" name="Picture 5">
            <a:extLst>
              <a:ext uri="{FF2B5EF4-FFF2-40B4-BE49-F238E27FC236}">
                <a16:creationId xmlns:a16="http://schemas.microsoft.com/office/drawing/2014/main" id="{725F7005-BA27-8840-91C2-0E8042E4F839}"/>
              </a:ext>
            </a:extLst>
          </p:cNvPr>
          <p:cNvPicPr>
            <a:picLocks noChangeAspect="1"/>
          </p:cNvPicPr>
          <p:nvPr/>
        </p:nvPicPr>
        <p:blipFill>
          <a:blip r:embed="rId5"/>
          <a:stretch>
            <a:fillRect/>
          </a:stretch>
        </p:blipFill>
        <p:spPr>
          <a:xfrm>
            <a:off x="3757673" y="3901248"/>
            <a:ext cx="4778822" cy="2688087"/>
          </a:xfrm>
          <a:prstGeom prst="rect">
            <a:avLst/>
          </a:prstGeom>
        </p:spPr>
      </p:pic>
    </p:spTree>
    <p:extLst>
      <p:ext uri="{BB962C8B-B14F-4D97-AF65-F5344CB8AC3E}">
        <p14:creationId xmlns:p14="http://schemas.microsoft.com/office/powerpoint/2010/main" val="296620932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885361"/>
            <a:ext cx="9398524" cy="2862322"/>
          </a:xfrm>
          <a:prstGeom prst="rect">
            <a:avLst/>
          </a:prstGeom>
          <a:noFill/>
        </p:spPr>
        <p:txBody>
          <a:bodyPr wrap="square" rtlCol="0">
            <a:spAutoFit/>
          </a:bodyPr>
          <a:lstStyle/>
          <a:p>
            <a:pPr algn="ctr"/>
            <a:r>
              <a:rPr lang="en-US" sz="3600" dirty="0">
                <a:solidFill>
                  <a:schemeClr val="bg1"/>
                </a:solidFill>
                <a:latin typeface="Raleway Medium" panose="020B0603030101060003" pitchFamily="34" charset="77"/>
              </a:rPr>
              <a:t>What are some attributes of shipping containers and how does that translate to software?</a:t>
            </a:r>
          </a:p>
          <a:p>
            <a:pPr marL="342900" indent="-342900">
              <a:buFont typeface="Arial" panose="020B0604020202020204" pitchFamily="34" charset="0"/>
              <a:buChar char="•"/>
            </a:pPr>
            <a:endParaRPr lang="en-US" sz="36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3600" dirty="0">
              <a:solidFill>
                <a:schemeClr val="bg1"/>
              </a:solidFill>
              <a:latin typeface="Raleway Medium" panose="020B0603030101060003" pitchFamily="34" charset="77"/>
            </a:endParaRPr>
          </a:p>
        </p:txBody>
      </p:sp>
      <p:sp>
        <p:nvSpPr>
          <p:cNvPr id="3" name="Title 2">
            <a:extLst>
              <a:ext uri="{FF2B5EF4-FFF2-40B4-BE49-F238E27FC236}">
                <a16:creationId xmlns:a16="http://schemas.microsoft.com/office/drawing/2014/main" id="{5F89F86E-BB28-454C-9FA8-D70FCB64578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7855731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images.unsplash.com/photo-1443962481408-7b8e3a0a3ddf?fit=crop&amp;fm=jpg&amp;h=95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12147"/>
          <a:stretch/>
        </p:blipFill>
        <p:spPr bwMode="auto">
          <a:xfrm>
            <a:off x="0" y="1092"/>
            <a:ext cx="12206689" cy="6856908"/>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grpSp>
        <p:nvGrpSpPr>
          <p:cNvPr id="254" name="Group 253"/>
          <p:cNvGrpSpPr/>
          <p:nvPr/>
        </p:nvGrpSpPr>
        <p:grpSpPr>
          <a:xfrm>
            <a:off x="3226333" y="615371"/>
            <a:ext cx="5739335" cy="5680926"/>
            <a:chOff x="3247911" y="615371"/>
            <a:chExt cx="5739335" cy="5680926"/>
          </a:xfrm>
        </p:grpSpPr>
        <p:sp>
          <p:nvSpPr>
            <p:cNvPr id="239" name="Freeform 238"/>
            <p:cNvSpPr/>
            <p:nvPr/>
          </p:nvSpPr>
          <p:spPr>
            <a:xfrm>
              <a:off x="3247911" y="615371"/>
              <a:ext cx="5739335" cy="568092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Freeform 245"/>
            <p:cNvSpPr/>
            <p:nvPr/>
          </p:nvSpPr>
          <p:spPr>
            <a:xfrm>
              <a:off x="4115837" y="1473605"/>
              <a:ext cx="4060328" cy="401900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Freeform 246"/>
            <p:cNvSpPr/>
            <p:nvPr/>
          </p:nvSpPr>
          <p:spPr>
            <a:xfrm>
              <a:off x="4846618" y="2194559"/>
              <a:ext cx="2607966" cy="2581425"/>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9" name="Title 1"/>
          <p:cNvSpPr>
            <a:spLocks noGrp="1"/>
          </p:cNvSpPr>
          <p:nvPr>
            <p:ph type="title"/>
          </p:nvPr>
        </p:nvSpPr>
        <p:spPr>
          <a:xfrm>
            <a:off x="508177" y="4121156"/>
            <a:ext cx="11175647" cy="609600"/>
          </a:xfrm>
        </p:spPr>
        <p:txBody>
          <a:bodyPr>
            <a:noAutofit/>
          </a:bodyPr>
          <a:lstStyle/>
          <a:p>
            <a:r>
              <a:rPr lang="en-US" sz="9600" dirty="0">
                <a:solidFill>
                  <a:prstClr val="white"/>
                </a:solidFill>
              </a:rPr>
              <a:t>agenda</a:t>
            </a:r>
            <a:endParaRPr lang="en-US" sz="9600" dirty="0"/>
          </a:p>
        </p:txBody>
      </p:sp>
      <p:sp>
        <p:nvSpPr>
          <p:cNvPr id="18" name="Freeform 75"/>
          <p:cNvSpPr>
            <a:spLocks noEditPoints="1"/>
          </p:cNvSpPr>
          <p:nvPr/>
        </p:nvSpPr>
        <p:spPr bwMode="auto">
          <a:xfrm>
            <a:off x="5700044" y="2544995"/>
            <a:ext cx="937261" cy="1147043"/>
          </a:xfrm>
          <a:custGeom>
            <a:avLst/>
            <a:gdLst>
              <a:gd name="T0" fmla="*/ 144 w 152"/>
              <a:gd name="T1" fmla="*/ 25 h 186"/>
              <a:gd name="T2" fmla="*/ 110 w 152"/>
              <a:gd name="T3" fmla="*/ 25 h 186"/>
              <a:gd name="T4" fmla="*/ 110 w 152"/>
              <a:gd name="T5" fmla="*/ 17 h 186"/>
              <a:gd name="T6" fmla="*/ 101 w 152"/>
              <a:gd name="T7" fmla="*/ 8 h 186"/>
              <a:gd name="T8" fmla="*/ 85 w 152"/>
              <a:gd name="T9" fmla="*/ 8 h 186"/>
              <a:gd name="T10" fmla="*/ 76 w 152"/>
              <a:gd name="T11" fmla="*/ 0 h 186"/>
              <a:gd name="T12" fmla="*/ 68 w 152"/>
              <a:gd name="T13" fmla="*/ 8 h 186"/>
              <a:gd name="T14" fmla="*/ 51 w 152"/>
              <a:gd name="T15" fmla="*/ 8 h 186"/>
              <a:gd name="T16" fmla="*/ 42 w 152"/>
              <a:gd name="T17" fmla="*/ 17 h 186"/>
              <a:gd name="T18" fmla="*/ 42 w 152"/>
              <a:gd name="T19" fmla="*/ 25 h 186"/>
              <a:gd name="T20" fmla="*/ 9 w 152"/>
              <a:gd name="T21" fmla="*/ 25 h 186"/>
              <a:gd name="T22" fmla="*/ 0 w 152"/>
              <a:gd name="T23" fmla="*/ 34 h 186"/>
              <a:gd name="T24" fmla="*/ 0 w 152"/>
              <a:gd name="T25" fmla="*/ 177 h 186"/>
              <a:gd name="T26" fmla="*/ 9 w 152"/>
              <a:gd name="T27" fmla="*/ 186 h 186"/>
              <a:gd name="T28" fmla="*/ 144 w 152"/>
              <a:gd name="T29" fmla="*/ 186 h 186"/>
              <a:gd name="T30" fmla="*/ 152 w 152"/>
              <a:gd name="T31" fmla="*/ 177 h 186"/>
              <a:gd name="T32" fmla="*/ 152 w 152"/>
              <a:gd name="T33" fmla="*/ 34 h 186"/>
              <a:gd name="T34" fmla="*/ 144 w 152"/>
              <a:gd name="T35" fmla="*/ 25 h 186"/>
              <a:gd name="T36" fmla="*/ 51 w 152"/>
              <a:gd name="T37" fmla="*/ 17 h 186"/>
              <a:gd name="T38" fmla="*/ 101 w 152"/>
              <a:gd name="T39" fmla="*/ 17 h 186"/>
              <a:gd name="T40" fmla="*/ 101 w 152"/>
              <a:gd name="T41" fmla="*/ 34 h 186"/>
              <a:gd name="T42" fmla="*/ 51 w 152"/>
              <a:gd name="T43" fmla="*/ 34 h 186"/>
              <a:gd name="T44" fmla="*/ 51 w 152"/>
              <a:gd name="T45" fmla="*/ 17 h 186"/>
              <a:gd name="T46" fmla="*/ 144 w 152"/>
              <a:gd name="T47" fmla="*/ 177 h 186"/>
              <a:gd name="T48" fmla="*/ 9 w 152"/>
              <a:gd name="T49" fmla="*/ 177 h 186"/>
              <a:gd name="T50" fmla="*/ 9 w 152"/>
              <a:gd name="T51" fmla="*/ 59 h 186"/>
              <a:gd name="T52" fmla="*/ 144 w 152"/>
              <a:gd name="T53" fmla="*/ 59 h 186"/>
              <a:gd name="T54" fmla="*/ 144 w 152"/>
              <a:gd name="T55" fmla="*/ 177 h 186"/>
              <a:gd name="T56" fmla="*/ 144 w 152"/>
              <a:gd name="T57" fmla="*/ 51 h 186"/>
              <a:gd name="T58" fmla="*/ 9 w 152"/>
              <a:gd name="T59" fmla="*/ 51 h 186"/>
              <a:gd name="T60" fmla="*/ 9 w 152"/>
              <a:gd name="T61" fmla="*/ 34 h 186"/>
              <a:gd name="T62" fmla="*/ 42 w 152"/>
              <a:gd name="T63" fmla="*/ 34 h 186"/>
              <a:gd name="T64" fmla="*/ 51 w 152"/>
              <a:gd name="T65" fmla="*/ 42 h 186"/>
              <a:gd name="T66" fmla="*/ 101 w 152"/>
              <a:gd name="T67" fmla="*/ 42 h 186"/>
              <a:gd name="T68" fmla="*/ 110 w 152"/>
              <a:gd name="T69" fmla="*/ 34 h 186"/>
              <a:gd name="T70" fmla="*/ 144 w 152"/>
              <a:gd name="T71" fmla="*/ 34 h 186"/>
              <a:gd name="T72" fmla="*/ 144 w 152"/>
              <a:gd name="T73" fmla="*/ 51 h 186"/>
              <a:gd name="T74" fmla="*/ 30 w 152"/>
              <a:gd name="T75" fmla="*/ 93 h 186"/>
              <a:gd name="T76" fmla="*/ 80 w 152"/>
              <a:gd name="T77" fmla="*/ 93 h 186"/>
              <a:gd name="T78" fmla="*/ 85 w 152"/>
              <a:gd name="T79" fmla="*/ 88 h 186"/>
              <a:gd name="T80" fmla="*/ 80 w 152"/>
              <a:gd name="T81" fmla="*/ 84 h 186"/>
              <a:gd name="T82" fmla="*/ 30 w 152"/>
              <a:gd name="T83" fmla="*/ 84 h 186"/>
              <a:gd name="T84" fmla="*/ 25 w 152"/>
              <a:gd name="T85" fmla="*/ 88 h 186"/>
              <a:gd name="T86" fmla="*/ 30 w 152"/>
              <a:gd name="T87" fmla="*/ 93 h 186"/>
              <a:gd name="T88" fmla="*/ 30 w 152"/>
              <a:gd name="T89" fmla="*/ 143 h 186"/>
              <a:gd name="T90" fmla="*/ 106 w 152"/>
              <a:gd name="T91" fmla="*/ 143 h 186"/>
              <a:gd name="T92" fmla="*/ 110 w 152"/>
              <a:gd name="T93" fmla="*/ 139 h 186"/>
              <a:gd name="T94" fmla="*/ 106 w 152"/>
              <a:gd name="T95" fmla="*/ 135 h 186"/>
              <a:gd name="T96" fmla="*/ 30 w 152"/>
              <a:gd name="T97" fmla="*/ 135 h 186"/>
              <a:gd name="T98" fmla="*/ 25 w 152"/>
              <a:gd name="T99" fmla="*/ 139 h 186"/>
              <a:gd name="T100" fmla="*/ 30 w 152"/>
              <a:gd name="T101" fmla="*/ 143 h 186"/>
              <a:gd name="T102" fmla="*/ 30 w 152"/>
              <a:gd name="T103" fmla="*/ 118 h 186"/>
              <a:gd name="T104" fmla="*/ 123 w 152"/>
              <a:gd name="T105" fmla="*/ 118 h 186"/>
              <a:gd name="T106" fmla="*/ 127 w 152"/>
              <a:gd name="T107" fmla="*/ 114 h 186"/>
              <a:gd name="T108" fmla="*/ 123 w 152"/>
              <a:gd name="T109" fmla="*/ 110 h 186"/>
              <a:gd name="T110" fmla="*/ 30 w 152"/>
              <a:gd name="T111" fmla="*/ 110 h 186"/>
              <a:gd name="T112" fmla="*/ 25 w 152"/>
              <a:gd name="T113" fmla="*/ 114 h 186"/>
              <a:gd name="T114" fmla="*/ 30 w 152"/>
              <a:gd name="T115" fmla="*/ 11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2" h="186">
                <a:moveTo>
                  <a:pt x="144" y="25"/>
                </a:moveTo>
                <a:cubicBezTo>
                  <a:pt x="110" y="25"/>
                  <a:pt x="110" y="25"/>
                  <a:pt x="110" y="25"/>
                </a:cubicBezTo>
                <a:cubicBezTo>
                  <a:pt x="110" y="17"/>
                  <a:pt x="110" y="17"/>
                  <a:pt x="110" y="17"/>
                </a:cubicBezTo>
                <a:cubicBezTo>
                  <a:pt x="110" y="12"/>
                  <a:pt x="106" y="8"/>
                  <a:pt x="101" y="8"/>
                </a:cubicBezTo>
                <a:cubicBezTo>
                  <a:pt x="85" y="8"/>
                  <a:pt x="85" y="8"/>
                  <a:pt x="85" y="8"/>
                </a:cubicBezTo>
                <a:cubicBezTo>
                  <a:pt x="85" y="4"/>
                  <a:pt x="81" y="0"/>
                  <a:pt x="76" y="0"/>
                </a:cubicBezTo>
                <a:cubicBezTo>
                  <a:pt x="71" y="0"/>
                  <a:pt x="68" y="4"/>
                  <a:pt x="68" y="8"/>
                </a:cubicBezTo>
                <a:cubicBezTo>
                  <a:pt x="51" y="8"/>
                  <a:pt x="51" y="8"/>
                  <a:pt x="51" y="8"/>
                </a:cubicBezTo>
                <a:cubicBezTo>
                  <a:pt x="46" y="8"/>
                  <a:pt x="42" y="12"/>
                  <a:pt x="42" y="17"/>
                </a:cubicBezTo>
                <a:cubicBezTo>
                  <a:pt x="42" y="25"/>
                  <a:pt x="42" y="25"/>
                  <a:pt x="42" y="25"/>
                </a:cubicBezTo>
                <a:cubicBezTo>
                  <a:pt x="9" y="25"/>
                  <a:pt x="9" y="25"/>
                  <a:pt x="9" y="25"/>
                </a:cubicBezTo>
                <a:cubicBezTo>
                  <a:pt x="4" y="25"/>
                  <a:pt x="0" y="29"/>
                  <a:pt x="0" y="34"/>
                </a:cubicBezTo>
                <a:cubicBezTo>
                  <a:pt x="0" y="177"/>
                  <a:pt x="0" y="177"/>
                  <a:pt x="0" y="177"/>
                </a:cubicBezTo>
                <a:cubicBezTo>
                  <a:pt x="0" y="182"/>
                  <a:pt x="4" y="186"/>
                  <a:pt x="9" y="186"/>
                </a:cubicBezTo>
                <a:cubicBezTo>
                  <a:pt x="144" y="186"/>
                  <a:pt x="144" y="186"/>
                  <a:pt x="144" y="186"/>
                </a:cubicBezTo>
                <a:cubicBezTo>
                  <a:pt x="148" y="186"/>
                  <a:pt x="152" y="182"/>
                  <a:pt x="152" y="177"/>
                </a:cubicBezTo>
                <a:cubicBezTo>
                  <a:pt x="152" y="34"/>
                  <a:pt x="152" y="34"/>
                  <a:pt x="152" y="34"/>
                </a:cubicBezTo>
                <a:cubicBezTo>
                  <a:pt x="152" y="29"/>
                  <a:pt x="148" y="25"/>
                  <a:pt x="144" y="25"/>
                </a:cubicBezTo>
                <a:close/>
                <a:moveTo>
                  <a:pt x="51" y="17"/>
                </a:moveTo>
                <a:cubicBezTo>
                  <a:pt x="101" y="17"/>
                  <a:pt x="101" y="17"/>
                  <a:pt x="101" y="17"/>
                </a:cubicBezTo>
                <a:cubicBezTo>
                  <a:pt x="101" y="34"/>
                  <a:pt x="101" y="34"/>
                  <a:pt x="101" y="34"/>
                </a:cubicBezTo>
                <a:cubicBezTo>
                  <a:pt x="51" y="34"/>
                  <a:pt x="51" y="34"/>
                  <a:pt x="51" y="34"/>
                </a:cubicBezTo>
                <a:lnTo>
                  <a:pt x="51" y="17"/>
                </a:lnTo>
                <a:close/>
                <a:moveTo>
                  <a:pt x="144" y="177"/>
                </a:moveTo>
                <a:cubicBezTo>
                  <a:pt x="9" y="177"/>
                  <a:pt x="9" y="177"/>
                  <a:pt x="9" y="177"/>
                </a:cubicBezTo>
                <a:cubicBezTo>
                  <a:pt x="9" y="59"/>
                  <a:pt x="9" y="59"/>
                  <a:pt x="9" y="59"/>
                </a:cubicBezTo>
                <a:cubicBezTo>
                  <a:pt x="144" y="59"/>
                  <a:pt x="144" y="59"/>
                  <a:pt x="144" y="59"/>
                </a:cubicBezTo>
                <a:lnTo>
                  <a:pt x="144" y="177"/>
                </a:lnTo>
                <a:close/>
                <a:moveTo>
                  <a:pt x="144" y="51"/>
                </a:moveTo>
                <a:cubicBezTo>
                  <a:pt x="9" y="51"/>
                  <a:pt x="9" y="51"/>
                  <a:pt x="9" y="51"/>
                </a:cubicBezTo>
                <a:cubicBezTo>
                  <a:pt x="9" y="34"/>
                  <a:pt x="9" y="34"/>
                  <a:pt x="9" y="34"/>
                </a:cubicBezTo>
                <a:cubicBezTo>
                  <a:pt x="42" y="34"/>
                  <a:pt x="42" y="34"/>
                  <a:pt x="42" y="34"/>
                </a:cubicBezTo>
                <a:cubicBezTo>
                  <a:pt x="42" y="38"/>
                  <a:pt x="46" y="42"/>
                  <a:pt x="51" y="42"/>
                </a:cubicBezTo>
                <a:cubicBezTo>
                  <a:pt x="101" y="42"/>
                  <a:pt x="101" y="42"/>
                  <a:pt x="101" y="42"/>
                </a:cubicBezTo>
                <a:cubicBezTo>
                  <a:pt x="106" y="42"/>
                  <a:pt x="110" y="38"/>
                  <a:pt x="110" y="34"/>
                </a:cubicBezTo>
                <a:cubicBezTo>
                  <a:pt x="144" y="34"/>
                  <a:pt x="144" y="34"/>
                  <a:pt x="144" y="34"/>
                </a:cubicBezTo>
                <a:lnTo>
                  <a:pt x="144" y="51"/>
                </a:lnTo>
                <a:close/>
                <a:moveTo>
                  <a:pt x="30" y="93"/>
                </a:moveTo>
                <a:cubicBezTo>
                  <a:pt x="80" y="93"/>
                  <a:pt x="80" y="93"/>
                  <a:pt x="80" y="93"/>
                </a:cubicBezTo>
                <a:cubicBezTo>
                  <a:pt x="83" y="93"/>
                  <a:pt x="85" y="91"/>
                  <a:pt x="85" y="88"/>
                </a:cubicBezTo>
                <a:cubicBezTo>
                  <a:pt x="85" y="86"/>
                  <a:pt x="83" y="84"/>
                  <a:pt x="80" y="84"/>
                </a:cubicBezTo>
                <a:cubicBezTo>
                  <a:pt x="30" y="84"/>
                  <a:pt x="30" y="84"/>
                  <a:pt x="30" y="84"/>
                </a:cubicBezTo>
                <a:cubicBezTo>
                  <a:pt x="27" y="84"/>
                  <a:pt x="25" y="86"/>
                  <a:pt x="25" y="88"/>
                </a:cubicBezTo>
                <a:cubicBezTo>
                  <a:pt x="25" y="91"/>
                  <a:pt x="27" y="93"/>
                  <a:pt x="30" y="93"/>
                </a:cubicBezTo>
                <a:close/>
                <a:moveTo>
                  <a:pt x="30" y="143"/>
                </a:moveTo>
                <a:cubicBezTo>
                  <a:pt x="106" y="143"/>
                  <a:pt x="106" y="143"/>
                  <a:pt x="106" y="143"/>
                </a:cubicBezTo>
                <a:cubicBezTo>
                  <a:pt x="108" y="143"/>
                  <a:pt x="110" y="141"/>
                  <a:pt x="110" y="139"/>
                </a:cubicBezTo>
                <a:cubicBezTo>
                  <a:pt x="110" y="137"/>
                  <a:pt x="108" y="135"/>
                  <a:pt x="106" y="135"/>
                </a:cubicBezTo>
                <a:cubicBezTo>
                  <a:pt x="30" y="135"/>
                  <a:pt x="30" y="135"/>
                  <a:pt x="30" y="135"/>
                </a:cubicBezTo>
                <a:cubicBezTo>
                  <a:pt x="27" y="135"/>
                  <a:pt x="25" y="137"/>
                  <a:pt x="25" y="139"/>
                </a:cubicBezTo>
                <a:cubicBezTo>
                  <a:pt x="25" y="141"/>
                  <a:pt x="27" y="143"/>
                  <a:pt x="30" y="143"/>
                </a:cubicBezTo>
                <a:close/>
                <a:moveTo>
                  <a:pt x="30" y="118"/>
                </a:moveTo>
                <a:cubicBezTo>
                  <a:pt x="123" y="118"/>
                  <a:pt x="123" y="118"/>
                  <a:pt x="123" y="118"/>
                </a:cubicBezTo>
                <a:cubicBezTo>
                  <a:pt x="125" y="118"/>
                  <a:pt x="127" y="116"/>
                  <a:pt x="127" y="114"/>
                </a:cubicBezTo>
                <a:cubicBezTo>
                  <a:pt x="127" y="111"/>
                  <a:pt x="125" y="110"/>
                  <a:pt x="123" y="110"/>
                </a:cubicBezTo>
                <a:cubicBezTo>
                  <a:pt x="30" y="110"/>
                  <a:pt x="30" y="110"/>
                  <a:pt x="30" y="110"/>
                </a:cubicBezTo>
                <a:cubicBezTo>
                  <a:pt x="27" y="110"/>
                  <a:pt x="25" y="111"/>
                  <a:pt x="25" y="114"/>
                </a:cubicBezTo>
                <a:cubicBezTo>
                  <a:pt x="25" y="116"/>
                  <a:pt x="27" y="118"/>
                  <a:pt x="30" y="118"/>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12626715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259"/>
                                        </p:tgtEl>
                                        <p:attrNameLst>
                                          <p:attrName>style.visibility</p:attrName>
                                        </p:attrNameLst>
                                      </p:cBhvr>
                                      <p:to>
                                        <p:strVal val="visible"/>
                                      </p:to>
                                    </p:set>
                                    <p:anim calcmode="lin" valueType="num">
                                      <p:cBhvr additive="base">
                                        <p:cTn id="14" dur="500" fill="hold"/>
                                        <p:tgtEl>
                                          <p:spTgt spid="259"/>
                                        </p:tgtEl>
                                        <p:attrNameLst>
                                          <p:attrName>ppt_x</p:attrName>
                                        </p:attrNameLst>
                                      </p:cBhvr>
                                      <p:tavLst>
                                        <p:tav tm="0">
                                          <p:val>
                                            <p:strVal val="#ppt_x"/>
                                          </p:val>
                                        </p:tav>
                                        <p:tav tm="100000">
                                          <p:val>
                                            <p:strVal val="#ppt_x"/>
                                          </p:val>
                                        </p:tav>
                                      </p:tavLst>
                                    </p:anim>
                                    <p:anim calcmode="lin" valueType="num">
                                      <p:cBhvr additive="base">
                                        <p:cTn id="15"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are nothing more than a process that is isolated from other processes.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They masquerade as virtual machines and act very much like them, but are nothing more than programs.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Linux </a:t>
            </a:r>
            <a:r>
              <a:rPr lang="en-US" sz="2400" dirty="0" err="1">
                <a:solidFill>
                  <a:schemeClr val="bg1"/>
                </a:solidFill>
                <a:latin typeface="Raleway Medium" panose="020B0603030101060003" pitchFamily="34" charset="77"/>
              </a:rPr>
              <a:t>cgroups</a:t>
            </a:r>
            <a:r>
              <a:rPr lang="en-US" sz="2400" dirty="0">
                <a:solidFill>
                  <a:schemeClr val="bg1"/>
                </a:solidFill>
                <a:latin typeface="Raleway Medium" panose="020B0603030101060003" pitchFamily="34" charset="77"/>
              </a:rPr>
              <a:t> and namespaces provide the isolation.</a:t>
            </a: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475489" y="388276"/>
            <a:ext cx="11265408" cy="609600"/>
          </a:xfrm>
        </p:spPr>
        <p:txBody>
          <a:bodyPr>
            <a:noAutofit/>
          </a:bodyPr>
          <a:lstStyle/>
          <a:p>
            <a:pPr algn="l"/>
            <a:r>
              <a:rPr lang="en-US" sz="6000" dirty="0">
                <a:solidFill>
                  <a:prstClr val="white"/>
                </a:solidFill>
              </a:rPr>
              <a:t>containers – </a:t>
            </a:r>
            <a:r>
              <a:rPr lang="en-US" sz="6000" dirty="0">
                <a:solidFill>
                  <a:schemeClr val="accent3"/>
                </a:solidFill>
              </a:rPr>
              <a:t>like a </a:t>
            </a:r>
            <a:r>
              <a:rPr lang="en-US" sz="6000" dirty="0" err="1">
                <a:solidFill>
                  <a:schemeClr val="accent3"/>
                </a:solidFill>
              </a:rPr>
              <a:t>vm</a:t>
            </a:r>
            <a:r>
              <a:rPr lang="en-US" sz="6000" dirty="0">
                <a:solidFill>
                  <a:schemeClr val="accent3"/>
                </a:solidFill>
              </a:rPr>
              <a:t>, but not a </a:t>
            </a:r>
            <a:r>
              <a:rPr lang="en-US" sz="6000" dirty="0" err="1">
                <a:solidFill>
                  <a:schemeClr val="accent3"/>
                </a:solidFill>
              </a:rPr>
              <a:t>vm</a:t>
            </a:r>
            <a:endParaRPr lang="en-US" sz="6000" dirty="0"/>
          </a:p>
        </p:txBody>
      </p:sp>
    </p:spTree>
    <p:extLst>
      <p:ext uri="{BB962C8B-B14F-4D97-AF65-F5344CB8AC3E}">
        <p14:creationId xmlns:p14="http://schemas.microsoft.com/office/powerpoint/2010/main" val="2765172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pic>
        <p:nvPicPr>
          <p:cNvPr id="2" name="Picture 1">
            <a:extLst>
              <a:ext uri="{FF2B5EF4-FFF2-40B4-BE49-F238E27FC236}">
                <a16:creationId xmlns:a16="http://schemas.microsoft.com/office/drawing/2014/main" id="{C3BA3056-2783-0743-8648-B558844DE2D1}"/>
              </a:ext>
            </a:extLst>
          </p:cNvPr>
          <p:cNvPicPr>
            <a:picLocks noChangeAspect="1"/>
          </p:cNvPicPr>
          <p:nvPr/>
        </p:nvPicPr>
        <p:blipFill>
          <a:blip r:embed="rId3"/>
          <a:stretch>
            <a:fillRect/>
          </a:stretch>
        </p:blipFill>
        <p:spPr>
          <a:xfrm>
            <a:off x="830469" y="467139"/>
            <a:ext cx="10619410" cy="5973418"/>
          </a:xfrm>
          <a:prstGeom prst="rect">
            <a:avLst/>
          </a:prstGeom>
        </p:spPr>
      </p:pic>
    </p:spTree>
    <p:extLst>
      <p:ext uri="{BB962C8B-B14F-4D97-AF65-F5344CB8AC3E}">
        <p14:creationId xmlns:p14="http://schemas.microsoft.com/office/powerpoint/2010/main" val="381273761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785652"/>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Containers have a lot of uses!</a:t>
            </a:r>
          </a:p>
          <a:p>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Web applications running in clusters (UI, REST services, gateways, databases, queue services, etc.)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Supporting services (logging, monitoring, alerting, etc.)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Batch processing (containers get created and process immediately)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Developer utilities (CLIs, software installs)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DevOps utilities (build tools like Jenkins)</a:t>
            </a: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182880" y="369988"/>
            <a:ext cx="11594592" cy="609600"/>
          </a:xfrm>
        </p:spPr>
        <p:txBody>
          <a:bodyPr>
            <a:noAutofit/>
          </a:bodyPr>
          <a:lstStyle/>
          <a:p>
            <a:pPr algn="l"/>
            <a:r>
              <a:rPr lang="en-US" sz="6000" dirty="0">
                <a:solidFill>
                  <a:prstClr val="white"/>
                </a:solidFill>
              </a:rPr>
              <a:t>containers – </a:t>
            </a:r>
            <a:r>
              <a:rPr lang="en-US" sz="6000" dirty="0">
                <a:solidFill>
                  <a:schemeClr val="accent3"/>
                </a:solidFill>
              </a:rPr>
              <a:t>what are they used for?</a:t>
            </a:r>
            <a:endParaRPr lang="en-US" sz="6000" dirty="0"/>
          </a:p>
        </p:txBody>
      </p:sp>
    </p:spTree>
    <p:extLst>
      <p:ext uri="{BB962C8B-B14F-4D97-AF65-F5344CB8AC3E}">
        <p14:creationId xmlns:p14="http://schemas.microsoft.com/office/powerpoint/2010/main" val="19229247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3015112"/>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Docker and the</a:t>
            </a:r>
          </a:p>
          <a:p>
            <a:endParaRPr lang="en-US" sz="9600" dirty="0">
              <a:solidFill>
                <a:prstClr val="white"/>
              </a:solidFill>
            </a:endParaRPr>
          </a:p>
          <a:p>
            <a:r>
              <a:rPr lang="en-US" sz="9600" dirty="0">
                <a:solidFill>
                  <a:prstClr val="white"/>
                </a:solidFill>
              </a:rPr>
              <a:t>container ecosystem</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28690362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262979"/>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The Docker container ecosystem is made up of many parts.</a:t>
            </a:r>
          </a:p>
          <a:p>
            <a:pPr marL="342900" indent="-342900">
              <a:buFont typeface="Arial" panose="020B0604020202020204" pitchFamily="34" charset="0"/>
              <a:buChar char="•"/>
            </a:pPr>
            <a:r>
              <a:rPr lang="en-US" sz="2400" dirty="0" err="1">
                <a:solidFill>
                  <a:schemeClr val="bg1"/>
                </a:solidFill>
                <a:latin typeface="Raleway Medium" panose="020B0603030101060003" pitchFamily="34" charset="77"/>
              </a:rPr>
              <a:t>containerd</a:t>
            </a:r>
            <a:r>
              <a:rPr lang="en-US" sz="2400" dirty="0">
                <a:solidFill>
                  <a:schemeClr val="bg1"/>
                </a:solidFill>
                <a:latin typeface="Raleway Medium" panose="020B0603030101060003" pitchFamily="34" charset="77"/>
              </a:rPr>
              <a:t> – the container runtime for Docker. This is what makes a container run the same everywhere from your laptop to a production server.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Docker Engine – manages the lifecycle of containers on a host.</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Docker Community Edition – the open source tools you’ll use on your workstation. It is meant for developers.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Docker Enterprise Edition – the commercial offerings by Docker.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Swarm – orchestration of Docker containers. </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Kubernetes – production grade container orchestration. Recently integrated with Docker.</a:t>
            </a: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0481376" cy="609600"/>
          </a:xfrm>
        </p:spPr>
        <p:txBody>
          <a:bodyPr>
            <a:noAutofit/>
          </a:bodyPr>
          <a:lstStyle/>
          <a:p>
            <a:pPr algn="l"/>
            <a:r>
              <a:rPr lang="en-US" sz="6000" dirty="0">
                <a:solidFill>
                  <a:prstClr val="white"/>
                </a:solidFill>
              </a:rPr>
              <a:t>ecosystem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39248535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docker</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36529683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a:solidFill>
                  <a:schemeClr val="accent3"/>
                </a:solidFill>
              </a:rPr>
              <a:t>fundamental concepts</a:t>
            </a:r>
            <a:endParaRPr lang="en-US" sz="6000" dirty="0"/>
          </a:p>
        </p:txBody>
      </p:sp>
      <p:sp>
        <p:nvSpPr>
          <p:cNvPr id="2" name="Rectangle 1">
            <a:extLst>
              <a:ext uri="{FF2B5EF4-FFF2-40B4-BE49-F238E27FC236}">
                <a16:creationId xmlns:a16="http://schemas.microsoft.com/office/drawing/2014/main" id="{0FEEE8AB-823B-C446-92D3-A3D44EE73C06}"/>
              </a:ext>
            </a:extLst>
          </p:cNvPr>
          <p:cNvSpPr/>
          <p:nvPr/>
        </p:nvSpPr>
        <p:spPr>
          <a:xfrm>
            <a:off x="1395167" y="1341749"/>
            <a:ext cx="9464511" cy="4154984"/>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Docker isn’t the only container runtime. But it is the one that changed the game by bringing a vastly superior ecosystem to make it user friendly to use containers.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do one job and one job only, with few exceptions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run the same everywhere and can be run on different flavors of OS in the same way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are intended to be zero overhead.</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Containers are ideal for creating a pool of machines that can host a mix of different app containers.</a:t>
            </a:r>
          </a:p>
          <a:p>
            <a:pPr marL="457200" indent="-457200">
              <a:buFont typeface="Arial" panose="020B0604020202020204" pitchFamily="34" charset="0"/>
              <a:buChar char="•"/>
            </a:pPr>
            <a:endParaRPr lang="en-US" sz="2400" dirty="0">
              <a:solidFill>
                <a:schemeClr val="bg1"/>
              </a:solidFill>
              <a:latin typeface="Raleway Medium" panose="020B0603030101060003" pitchFamily="34" charset="77"/>
            </a:endParaRPr>
          </a:p>
          <a:p>
            <a:pPr marL="457200" indent="-457200">
              <a:buFont typeface="Arial" panose="020B0604020202020204" pitchFamily="34" charset="0"/>
              <a:buChar char="•"/>
            </a:pPr>
            <a:endParaRPr lang="en-US" sz="2400" dirty="0">
              <a:solidFill>
                <a:schemeClr val="bg1"/>
              </a:solidFill>
              <a:latin typeface="Raleway Medium" panose="020B0603030101060003" pitchFamily="34" charset="77"/>
            </a:endParaRPr>
          </a:p>
        </p:txBody>
      </p:sp>
    </p:spTree>
    <p:extLst>
      <p:ext uri="{BB962C8B-B14F-4D97-AF65-F5344CB8AC3E}">
        <p14:creationId xmlns:p14="http://schemas.microsoft.com/office/powerpoint/2010/main" val="10540355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images and layers</a:t>
            </a:r>
            <a:endParaRPr lang="en-US" sz="6000" dirty="0"/>
          </a:p>
        </p:txBody>
      </p:sp>
      <p:sp>
        <p:nvSpPr>
          <p:cNvPr id="2" name="TextBox 1">
            <a:extLst>
              <a:ext uri="{FF2B5EF4-FFF2-40B4-BE49-F238E27FC236}">
                <a16:creationId xmlns:a16="http://schemas.microsoft.com/office/drawing/2014/main" id="{E03B3FD1-561C-854C-90AE-B86C3D93D9FB}"/>
              </a:ext>
            </a:extLst>
          </p:cNvPr>
          <p:cNvSpPr txBox="1"/>
          <p:nvPr/>
        </p:nvSpPr>
        <p:spPr>
          <a:xfrm>
            <a:off x="1611984" y="4854804"/>
            <a:ext cx="9125146" cy="2031325"/>
          </a:xfrm>
          <a:prstGeom prst="rect">
            <a:avLst/>
          </a:prstGeom>
          <a:noFill/>
        </p:spPr>
        <p:txBody>
          <a:bodyPr wrap="square" rtlCol="0">
            <a:spAutoFit/>
          </a:bodyPr>
          <a:lstStyle/>
          <a:p>
            <a:r>
              <a:rPr lang="en-US" dirty="0">
                <a:solidFill>
                  <a:schemeClr val="bg1"/>
                </a:solidFill>
              </a:rPr>
              <a:t>Key concepts:</a:t>
            </a:r>
          </a:p>
          <a:p>
            <a:pPr marL="285750" indent="-285750">
              <a:buFont typeface="Arial" panose="020B0604020202020204" pitchFamily="34" charset="0"/>
              <a:buChar char="•"/>
            </a:pPr>
            <a:r>
              <a:rPr lang="en-US" dirty="0">
                <a:solidFill>
                  <a:schemeClr val="bg1"/>
                </a:solidFill>
              </a:rPr>
              <a:t>Images are inherited from base images and can be many levels deep</a:t>
            </a:r>
          </a:p>
          <a:p>
            <a:pPr marL="285750" indent="-285750">
              <a:buFont typeface="Arial" panose="020B0604020202020204" pitchFamily="34" charset="0"/>
              <a:buChar char="•"/>
            </a:pPr>
            <a:r>
              <a:rPr lang="en-US" dirty="0">
                <a:solidFill>
                  <a:schemeClr val="bg1"/>
                </a:solidFill>
              </a:rPr>
              <a:t>Image is the definition of what a container is created from</a:t>
            </a:r>
          </a:p>
          <a:p>
            <a:pPr marL="285750" indent="-285750">
              <a:buFont typeface="Arial" panose="020B0604020202020204" pitchFamily="34" charset="0"/>
              <a:buChar char="•"/>
            </a:pPr>
            <a:r>
              <a:rPr lang="en-US" dirty="0">
                <a:solidFill>
                  <a:schemeClr val="bg1"/>
                </a:solidFill>
              </a:rPr>
              <a:t>Images are immutable. If you make changes, a new image must be built.</a:t>
            </a:r>
          </a:p>
          <a:p>
            <a:pPr marL="285750" indent="-285750">
              <a:buFont typeface="Arial" panose="020B0604020202020204" pitchFamily="34" charset="0"/>
              <a:buChar char="•"/>
            </a:pPr>
            <a:r>
              <a:rPr lang="en-US" dirty="0">
                <a:solidFill>
                  <a:schemeClr val="bg1"/>
                </a:solidFill>
              </a:rPr>
              <a:t>Images are made of layers</a:t>
            </a:r>
          </a:p>
          <a:p>
            <a:pPr marL="285750" indent="-285750">
              <a:buFont typeface="Arial" panose="020B0604020202020204" pitchFamily="34" charset="0"/>
              <a:buChar char="•"/>
            </a:pPr>
            <a:r>
              <a:rPr lang="en-US" dirty="0">
                <a:solidFill>
                  <a:schemeClr val="bg1"/>
                </a:solidFill>
              </a:rPr>
              <a:t>When pushing/pulling an image to a repository (more to come), only the changed layers are pushed to save bandwidth.</a:t>
            </a:r>
          </a:p>
        </p:txBody>
      </p:sp>
      <p:pic>
        <p:nvPicPr>
          <p:cNvPr id="7" name="Picture 6">
            <a:extLst>
              <a:ext uri="{FF2B5EF4-FFF2-40B4-BE49-F238E27FC236}">
                <a16:creationId xmlns:a16="http://schemas.microsoft.com/office/drawing/2014/main" id="{8C2E531F-9AAC-864A-8CBB-5F64810D9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253" y="1263191"/>
            <a:ext cx="8303493" cy="3487917"/>
          </a:xfrm>
          <a:prstGeom prst="rect">
            <a:avLst/>
          </a:prstGeom>
        </p:spPr>
      </p:pic>
    </p:spTree>
    <p:extLst>
      <p:ext uri="{BB962C8B-B14F-4D97-AF65-F5344CB8AC3E}">
        <p14:creationId xmlns:p14="http://schemas.microsoft.com/office/powerpoint/2010/main" val="18519920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image inheritance</a:t>
            </a:r>
            <a:endParaRPr lang="en-US" sz="6000" dirty="0"/>
          </a:p>
        </p:txBody>
      </p:sp>
      <p:sp>
        <p:nvSpPr>
          <p:cNvPr id="2" name="TextBox 1">
            <a:extLst>
              <a:ext uri="{FF2B5EF4-FFF2-40B4-BE49-F238E27FC236}">
                <a16:creationId xmlns:a16="http://schemas.microsoft.com/office/drawing/2014/main" id="{E03B3FD1-561C-854C-90AE-B86C3D93D9FB}"/>
              </a:ext>
            </a:extLst>
          </p:cNvPr>
          <p:cNvSpPr txBox="1"/>
          <p:nvPr/>
        </p:nvSpPr>
        <p:spPr>
          <a:xfrm>
            <a:off x="1443019" y="1405501"/>
            <a:ext cx="912514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All images are based on other images as their parent.</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You must choose a parent, or FROM image.</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Scratch is the base empty image supplied by Docker.</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Base images include all settings, files, what command runs at startup, etc.</a:t>
            </a:r>
          </a:p>
        </p:txBody>
      </p:sp>
    </p:spTree>
    <p:extLst>
      <p:ext uri="{BB962C8B-B14F-4D97-AF65-F5344CB8AC3E}">
        <p14:creationId xmlns:p14="http://schemas.microsoft.com/office/powerpoint/2010/main" val="39473254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image names and tags</a:t>
            </a:r>
            <a:endParaRPr lang="en-US" sz="6000" dirty="0"/>
          </a:p>
        </p:txBody>
      </p:sp>
      <p:sp>
        <p:nvSpPr>
          <p:cNvPr id="29" name="TextBox 28">
            <a:extLst>
              <a:ext uri="{FF2B5EF4-FFF2-40B4-BE49-F238E27FC236}">
                <a16:creationId xmlns:a16="http://schemas.microsoft.com/office/drawing/2014/main" id="{40FAC03D-65D5-6940-A8A2-1105CEBFA3AA}"/>
              </a:ext>
            </a:extLst>
          </p:cNvPr>
          <p:cNvSpPr txBox="1"/>
          <p:nvPr/>
        </p:nvSpPr>
        <p:spPr>
          <a:xfrm>
            <a:off x="1374177" y="1341750"/>
            <a:ext cx="9153779"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Docker images are given a unique ID by default, but you can make them easier to use with names and tags.</a:t>
            </a:r>
          </a:p>
          <a:p>
            <a:pPr marL="285750" indent="-285750">
              <a:buFont typeface="Arial" panose="020B0604020202020204" pitchFamily="34" charset="0"/>
              <a:buChar char="•"/>
            </a:pPr>
            <a:r>
              <a:rPr lang="en-US" sz="2000" dirty="0">
                <a:solidFill>
                  <a:schemeClr val="bg1"/>
                </a:solidFill>
              </a:rPr>
              <a:t>The name is the unique identifier for a class of images</a:t>
            </a:r>
          </a:p>
          <a:p>
            <a:pPr marL="285750" indent="-285750">
              <a:buFont typeface="Arial" panose="020B0604020202020204" pitchFamily="34" charset="0"/>
              <a:buChar char="•"/>
            </a:pPr>
            <a:r>
              <a:rPr lang="en-US" sz="2000" dirty="0">
                <a:solidFill>
                  <a:schemeClr val="bg1"/>
                </a:solidFill>
              </a:rPr>
              <a:t>Every image gets a tag which is like the version of that image name.</a:t>
            </a:r>
          </a:p>
          <a:p>
            <a:pPr marL="285750" indent="-285750">
              <a:buFont typeface="Arial" panose="020B0604020202020204" pitchFamily="34" charset="0"/>
              <a:buChar char="•"/>
            </a:pPr>
            <a:r>
              <a:rPr lang="en-US" sz="2000" dirty="0">
                <a:solidFill>
                  <a:schemeClr val="bg1"/>
                </a:solidFill>
              </a:rPr>
              <a:t>Image and tag are separated by a colon.</a:t>
            </a:r>
          </a:p>
          <a:p>
            <a:pPr marL="742950" lvl="1" indent="-285750">
              <a:buFont typeface="Arial" panose="020B0604020202020204" pitchFamily="34" charset="0"/>
              <a:buChar char="•"/>
            </a:pPr>
            <a:r>
              <a:rPr lang="en-US" sz="2000" dirty="0">
                <a:solidFill>
                  <a:schemeClr val="bg1"/>
                </a:solidFill>
              </a:rPr>
              <a:t>For example, </a:t>
            </a:r>
            <a:r>
              <a:rPr lang="en-US" sz="2000" dirty="0" err="1">
                <a:solidFill>
                  <a:schemeClr val="bg1"/>
                </a:solidFill>
              </a:rPr>
              <a:t>myimagename:mytag</a:t>
            </a: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There is a reserved tag name of </a:t>
            </a:r>
            <a:r>
              <a:rPr lang="en-US" sz="2000" dirty="0">
                <a:solidFill>
                  <a:schemeClr val="bg1"/>
                </a:solidFill>
                <a:latin typeface="Courier New" panose="02070309020205020404" pitchFamily="49" charset="0"/>
                <a:cs typeface="Courier New" panose="02070309020205020404" pitchFamily="49" charset="0"/>
              </a:rPr>
              <a:t>latest</a:t>
            </a:r>
          </a:p>
          <a:p>
            <a:pPr marL="742950" lvl="1" indent="-285750">
              <a:buFont typeface="Arial" panose="020B0604020202020204" pitchFamily="34" charset="0"/>
              <a:buChar char="•"/>
            </a:pPr>
            <a:r>
              <a:rPr lang="en-US" sz="2000" dirty="0">
                <a:solidFill>
                  <a:schemeClr val="bg1"/>
                </a:solidFill>
              </a:rPr>
              <a:t>If you omit the tag, then </a:t>
            </a:r>
            <a:r>
              <a:rPr lang="en-US" sz="2000" dirty="0">
                <a:solidFill>
                  <a:schemeClr val="bg1"/>
                </a:solidFill>
                <a:latin typeface="Courier New" panose="02070309020205020404" pitchFamily="49" charset="0"/>
                <a:cs typeface="Courier New" panose="02070309020205020404" pitchFamily="49" charset="0"/>
              </a:rPr>
              <a:t>latest</a:t>
            </a:r>
            <a:r>
              <a:rPr lang="en-US" sz="2000" dirty="0">
                <a:solidFill>
                  <a:schemeClr val="bg1"/>
                </a:solidFill>
              </a:rPr>
              <a:t> is assumed</a:t>
            </a:r>
          </a:p>
          <a:p>
            <a:pPr marL="742950" lvl="1" indent="-285750">
              <a:buFont typeface="Arial" panose="020B0604020202020204" pitchFamily="34" charset="0"/>
              <a:buChar char="•"/>
            </a:pPr>
            <a:r>
              <a:rPr lang="en-US" sz="2000" dirty="0">
                <a:solidFill>
                  <a:schemeClr val="bg1"/>
                </a:solidFill>
              </a:rPr>
              <a:t>For example, </a:t>
            </a:r>
            <a:r>
              <a:rPr lang="en-US" sz="2000" dirty="0">
                <a:solidFill>
                  <a:schemeClr val="bg1"/>
                </a:solidFill>
                <a:latin typeface="Courier New" panose="02070309020205020404" pitchFamily="49" charset="0"/>
                <a:cs typeface="Courier New" panose="02070309020205020404" pitchFamily="49" charset="0"/>
              </a:rPr>
              <a:t>docker pull </a:t>
            </a:r>
            <a:r>
              <a:rPr lang="en-US" sz="2000" dirty="0" err="1">
                <a:solidFill>
                  <a:schemeClr val="bg1"/>
                </a:solidFill>
                <a:latin typeface="Courier New" panose="02070309020205020404" pitchFamily="49" charset="0"/>
                <a:cs typeface="Courier New" panose="02070309020205020404" pitchFamily="49" charset="0"/>
              </a:rPr>
              <a:t>nginx</a:t>
            </a:r>
            <a:r>
              <a:rPr lang="en-US" sz="2000" dirty="0">
                <a:solidFill>
                  <a:schemeClr val="bg1"/>
                </a:solidFill>
              </a:rPr>
              <a:t> is equivalent to </a:t>
            </a:r>
            <a:r>
              <a:rPr lang="en-US" sz="2000" dirty="0">
                <a:solidFill>
                  <a:schemeClr val="bg1"/>
                </a:solidFill>
                <a:latin typeface="Courier New" panose="02070309020205020404" pitchFamily="49" charset="0"/>
                <a:cs typeface="Courier New" panose="02070309020205020404" pitchFamily="49" charset="0"/>
              </a:rPr>
              <a:t>docker pull </a:t>
            </a:r>
            <a:r>
              <a:rPr lang="en-US" sz="2000" dirty="0" err="1">
                <a:solidFill>
                  <a:schemeClr val="bg1"/>
                </a:solidFill>
                <a:latin typeface="Courier New" panose="02070309020205020404" pitchFamily="49" charset="0"/>
                <a:cs typeface="Courier New" panose="02070309020205020404" pitchFamily="49" charset="0"/>
              </a:rPr>
              <a:t>nginx:latest</a:t>
            </a:r>
            <a:r>
              <a:rPr lang="en-US" sz="2000" dirty="0">
                <a:solidFill>
                  <a:schemeClr val="bg1"/>
                </a:solidFill>
                <a:latin typeface="Courier New" panose="02070309020205020404" pitchFamily="49" charset="0"/>
                <a:cs typeface="Courier New" panose="02070309020205020404" pitchFamily="49" charset="0"/>
              </a:rPr>
              <a:t> </a:t>
            </a:r>
            <a:r>
              <a:rPr lang="en-US" sz="2000" dirty="0">
                <a:solidFill>
                  <a:schemeClr val="bg1"/>
                </a:solidFill>
              </a:rPr>
              <a:t>from Docker Hub</a:t>
            </a:r>
          </a:p>
        </p:txBody>
      </p:sp>
    </p:spTree>
    <p:extLst>
      <p:ext uri="{BB962C8B-B14F-4D97-AF65-F5344CB8AC3E}">
        <p14:creationId xmlns:p14="http://schemas.microsoft.com/office/powerpoint/2010/main" val="35385429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images.unsplash.com/photo-1428677361686-f9d23be145c9?ixlib=rb-0.3.5&amp;q=80&amp;fm=jpg&amp;crop=entropy&amp;s=8b7a53570a0fd38ef8de412217d29f73"/>
          <p:cNvPicPr>
            <a:picLocks noChangeAspect="1" noChangeArrowheads="1"/>
          </p:cNvPicPr>
          <p:nvPr/>
        </p:nvPicPr>
        <p:blipFill>
          <a:blip r:embed="rId2" cstate="print">
            <a:extLst>
              <a:ext uri="{28A0092B-C50C-407E-A947-70E740481C1C}">
                <a14:useLocalDpi xmlns:a14="http://schemas.microsoft.com/office/drawing/2010/main" val="0"/>
              </a:ext>
            </a:extLst>
          </a:blip>
          <a:srcRect l="18961" t="565" r="22559" b="49907"/>
          <a:stretch>
            <a:fillRect/>
          </a:stretch>
        </p:blipFill>
        <p:spPr bwMode="auto">
          <a:xfrm>
            <a:off x="0" y="-12927"/>
            <a:ext cx="12192000" cy="6883854"/>
          </a:xfrm>
          <a:custGeom>
            <a:avLst/>
            <a:gdLst>
              <a:gd name="connsiteX0" fmla="*/ 0 w 12192000"/>
              <a:gd name="connsiteY0" fmla="*/ 0 h 6883854"/>
              <a:gd name="connsiteX1" fmla="*/ 12192000 w 12192000"/>
              <a:gd name="connsiteY1" fmla="*/ 0 h 6883854"/>
              <a:gd name="connsiteX2" fmla="*/ 12192000 w 12192000"/>
              <a:gd name="connsiteY2" fmla="*/ 6883854 h 6883854"/>
              <a:gd name="connsiteX3" fmla="*/ 0 w 12192000"/>
              <a:gd name="connsiteY3" fmla="*/ 6883854 h 6883854"/>
            </a:gdLst>
            <a:ahLst/>
            <a:cxnLst>
              <a:cxn ang="0">
                <a:pos x="connsiteX0" y="connsiteY0"/>
              </a:cxn>
              <a:cxn ang="0">
                <a:pos x="connsiteX1" y="connsiteY1"/>
              </a:cxn>
              <a:cxn ang="0">
                <a:pos x="connsiteX2" y="connsiteY2"/>
              </a:cxn>
              <a:cxn ang="0">
                <a:pos x="connsiteX3" y="connsiteY3"/>
              </a:cxn>
            </a:cxnLst>
            <a:rect l="l" t="t" r="r" b="b"/>
            <a:pathLst>
              <a:path w="12192000" h="6883854">
                <a:moveTo>
                  <a:pt x="0" y="0"/>
                </a:moveTo>
                <a:lnTo>
                  <a:pt x="12192000" y="0"/>
                </a:lnTo>
                <a:lnTo>
                  <a:pt x="12192000" y="6883854"/>
                </a:lnTo>
                <a:lnTo>
                  <a:pt x="0" y="6883854"/>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40677" y="-12927"/>
            <a:ext cx="12332677" cy="1389255"/>
            <a:chOff x="-140677" y="-12927"/>
            <a:chExt cx="12332677" cy="1389255"/>
          </a:xfrm>
        </p:grpSpPr>
        <p:sp>
          <p:nvSpPr>
            <p:cNvPr id="6" name="Rectangle 5"/>
            <p:cNvSpPr/>
            <p:nvPr/>
          </p:nvSpPr>
          <p:spPr>
            <a:xfrm>
              <a:off x="0" y="-12927"/>
              <a:ext cx="12192000" cy="1389255"/>
            </a:xfrm>
            <a:prstGeom prst="rect">
              <a:avLst/>
            </a:prstGeom>
            <a:solidFill>
              <a:srgbClr val="006496">
                <a:alpha val="84706"/>
              </a:srgbClr>
            </a:solidFill>
            <a:ln>
              <a:noFill/>
            </a:ln>
            <a:effectLst/>
          </p:spPr>
          <p:txBody>
            <a:bodyPr lIns="45719" tIns="45719" rIns="45719" bIns="45719" anchor="ctr"/>
            <a:lstStyle/>
            <a:p>
              <a:endParaRPr lang="en-US">
                <a:solidFill>
                  <a:prstClr val="white"/>
                </a:solidFill>
                <a:latin typeface="Roboto Light"/>
                <a:cs typeface="Lato" charset="0"/>
              </a:endParaRPr>
            </a:p>
          </p:txBody>
        </p:sp>
        <p:sp>
          <p:nvSpPr>
            <p:cNvPr id="7" name="TextBox 6"/>
            <p:cNvSpPr txBox="1"/>
            <p:nvPr/>
          </p:nvSpPr>
          <p:spPr>
            <a:xfrm>
              <a:off x="-140677" y="311099"/>
              <a:ext cx="4366052" cy="846386"/>
            </a:xfrm>
            <a:prstGeom prst="rect">
              <a:avLst/>
            </a:prstGeom>
            <a:noFill/>
          </p:spPr>
          <p:txBody>
            <a:bodyPr wrap="square" rtlCol="0">
              <a:spAutoFit/>
            </a:bodyPr>
            <a:lstStyle/>
            <a:p>
              <a:pPr algn="ctr"/>
              <a:r>
                <a:rPr lang="en-US" sz="4900" dirty="0">
                  <a:solidFill>
                    <a:schemeClr val="bg1"/>
                  </a:solidFill>
                  <a:latin typeface="Bebas Neue" panose="020B0606020202050201" pitchFamily="34" charset="0"/>
                </a:rPr>
                <a:t>Course agenda</a:t>
              </a:r>
            </a:p>
          </p:txBody>
        </p:sp>
      </p:grpSp>
      <p:grpSp>
        <p:nvGrpSpPr>
          <p:cNvPr id="8" name="Group 7"/>
          <p:cNvGrpSpPr/>
          <p:nvPr/>
        </p:nvGrpSpPr>
        <p:grpSpPr>
          <a:xfrm>
            <a:off x="0" y="1371800"/>
            <a:ext cx="12192000" cy="1368971"/>
            <a:chOff x="0" y="1371800"/>
            <a:chExt cx="12192000" cy="1368971"/>
          </a:xfrm>
        </p:grpSpPr>
        <p:sp>
          <p:nvSpPr>
            <p:cNvPr id="9" name="Rectangle 8"/>
            <p:cNvSpPr/>
            <p:nvPr/>
          </p:nvSpPr>
          <p:spPr>
            <a:xfrm>
              <a:off x="0" y="1371800"/>
              <a:ext cx="12192000" cy="1368971"/>
            </a:xfrm>
            <a:prstGeom prst="rect">
              <a:avLst/>
            </a:prstGeom>
            <a:solidFill>
              <a:srgbClr val="018CCF">
                <a:alpha val="85000"/>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
          <p:nvSpPr>
            <p:cNvPr id="10" name="TextBox 9"/>
            <p:cNvSpPr txBox="1"/>
            <p:nvPr/>
          </p:nvSpPr>
          <p:spPr>
            <a:xfrm>
              <a:off x="1854594" y="1710171"/>
              <a:ext cx="10164581" cy="646331"/>
            </a:xfrm>
            <a:prstGeom prst="rect">
              <a:avLst/>
            </a:prstGeom>
            <a:noFill/>
          </p:spPr>
          <p:txBody>
            <a:bodyPr wrap="square" rtlCol="0">
              <a:spAutoFit/>
            </a:bodyPr>
            <a:lstStyle/>
            <a:p>
              <a:r>
                <a:rPr lang="en-US" sz="3600" dirty="0">
                  <a:solidFill>
                    <a:schemeClr val="bg1"/>
                  </a:solidFill>
                  <a:latin typeface="Bebas Neue" panose="020B0606020202050201" pitchFamily="34" charset="0"/>
                </a:rPr>
                <a:t>section 1: Demystifying microservices</a:t>
              </a:r>
            </a:p>
          </p:txBody>
        </p:sp>
        <p:sp>
          <p:nvSpPr>
            <p:cNvPr id="11" name="Freeform 63"/>
            <p:cNvSpPr>
              <a:spLocks noEditPoints="1"/>
            </p:cNvSpPr>
            <p:nvPr/>
          </p:nvSpPr>
          <p:spPr bwMode="auto">
            <a:xfrm>
              <a:off x="1024433" y="1861391"/>
              <a:ext cx="377319" cy="377319"/>
            </a:xfrm>
            <a:custGeom>
              <a:avLst/>
              <a:gdLst>
                <a:gd name="T0" fmla="*/ 34 w 185"/>
                <a:gd name="T1" fmla="*/ 59 h 185"/>
                <a:gd name="T2" fmla="*/ 41 w 185"/>
                <a:gd name="T3" fmla="*/ 63 h 185"/>
                <a:gd name="T4" fmla="*/ 63 w 185"/>
                <a:gd name="T5" fmla="*/ 143 h 185"/>
                <a:gd name="T6" fmla="*/ 59 w 185"/>
                <a:gd name="T7" fmla="*/ 151 h 185"/>
                <a:gd name="T8" fmla="*/ 63 w 185"/>
                <a:gd name="T9" fmla="*/ 143 h 185"/>
                <a:gd name="T10" fmla="*/ 57 w 185"/>
                <a:gd name="T11" fmla="*/ 40 h 185"/>
                <a:gd name="T12" fmla="*/ 64 w 185"/>
                <a:gd name="T13" fmla="*/ 35 h 185"/>
                <a:gd name="T14" fmla="*/ 122 w 185"/>
                <a:gd name="T15" fmla="*/ 41 h 185"/>
                <a:gd name="T16" fmla="*/ 126 w 185"/>
                <a:gd name="T17" fmla="*/ 34 h 185"/>
                <a:gd name="T18" fmla="*/ 122 w 185"/>
                <a:gd name="T19" fmla="*/ 41 h 185"/>
                <a:gd name="T20" fmla="*/ 34 w 185"/>
                <a:gd name="T21" fmla="*/ 126 h 185"/>
                <a:gd name="T22" fmla="*/ 41 w 185"/>
                <a:gd name="T23" fmla="*/ 122 h 185"/>
                <a:gd name="T24" fmla="*/ 29 w 185"/>
                <a:gd name="T25" fmla="*/ 88 h 185"/>
                <a:gd name="T26" fmla="*/ 29 w 185"/>
                <a:gd name="T27" fmla="*/ 97 h 185"/>
                <a:gd name="T28" fmla="*/ 29 w 185"/>
                <a:gd name="T29" fmla="*/ 88 h 185"/>
                <a:gd name="T30" fmla="*/ 144 w 185"/>
                <a:gd name="T31" fmla="*/ 122 h 185"/>
                <a:gd name="T32" fmla="*/ 151 w 185"/>
                <a:gd name="T33" fmla="*/ 126 h 185"/>
                <a:gd name="T34" fmla="*/ 145 w 185"/>
                <a:gd name="T35" fmla="*/ 57 h 185"/>
                <a:gd name="T36" fmla="*/ 149 w 185"/>
                <a:gd name="T37" fmla="*/ 64 h 185"/>
                <a:gd name="T38" fmla="*/ 145 w 185"/>
                <a:gd name="T39" fmla="*/ 57 h 185"/>
                <a:gd name="T40" fmla="*/ 151 w 185"/>
                <a:gd name="T41" fmla="*/ 92 h 185"/>
                <a:gd name="T42" fmla="*/ 160 w 185"/>
                <a:gd name="T43" fmla="*/ 92 h 185"/>
                <a:gd name="T44" fmla="*/ 92 w 185"/>
                <a:gd name="T45" fmla="*/ 0 h 185"/>
                <a:gd name="T46" fmla="*/ 92 w 185"/>
                <a:gd name="T47" fmla="*/ 185 h 185"/>
                <a:gd name="T48" fmla="*/ 92 w 185"/>
                <a:gd name="T49" fmla="*/ 0 h 185"/>
                <a:gd name="T50" fmla="*/ 8 w 185"/>
                <a:gd name="T51" fmla="*/ 92 h 185"/>
                <a:gd name="T52" fmla="*/ 177 w 185"/>
                <a:gd name="T53" fmla="*/ 92 h 185"/>
                <a:gd name="T54" fmla="*/ 130 w 185"/>
                <a:gd name="T55" fmla="*/ 88 h 185"/>
                <a:gd name="T56" fmla="*/ 97 w 185"/>
                <a:gd name="T57" fmla="*/ 76 h 185"/>
                <a:gd name="T58" fmla="*/ 92 w 185"/>
                <a:gd name="T59" fmla="*/ 25 h 185"/>
                <a:gd name="T60" fmla="*/ 88 w 185"/>
                <a:gd name="T61" fmla="*/ 76 h 185"/>
                <a:gd name="T62" fmla="*/ 92 w 185"/>
                <a:gd name="T63" fmla="*/ 109 h 185"/>
                <a:gd name="T64" fmla="*/ 130 w 185"/>
                <a:gd name="T65" fmla="*/ 97 h 185"/>
                <a:gd name="T66" fmla="*/ 130 w 185"/>
                <a:gd name="T67" fmla="*/ 88 h 185"/>
                <a:gd name="T68" fmla="*/ 84 w 185"/>
                <a:gd name="T69" fmla="*/ 92 h 185"/>
                <a:gd name="T70" fmla="*/ 101 w 185"/>
                <a:gd name="T71" fmla="*/ 92 h 185"/>
                <a:gd name="T72" fmla="*/ 122 w 185"/>
                <a:gd name="T73" fmla="*/ 143 h 185"/>
                <a:gd name="T74" fmla="*/ 126 w 185"/>
                <a:gd name="T75" fmla="*/ 151 h 185"/>
                <a:gd name="T76" fmla="*/ 122 w 185"/>
                <a:gd name="T77" fmla="*/ 143 h 185"/>
                <a:gd name="T78" fmla="*/ 88 w 185"/>
                <a:gd name="T79" fmla="*/ 156 h 185"/>
                <a:gd name="T80" fmla="*/ 97 w 185"/>
                <a:gd name="T81" fmla="*/ 15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5" h="185">
                  <a:moveTo>
                    <a:pt x="40" y="57"/>
                  </a:moveTo>
                  <a:cubicBezTo>
                    <a:pt x="38" y="56"/>
                    <a:pt x="35" y="57"/>
                    <a:pt x="34" y="59"/>
                  </a:cubicBezTo>
                  <a:cubicBezTo>
                    <a:pt x="33" y="61"/>
                    <a:pt x="33" y="63"/>
                    <a:pt x="35" y="64"/>
                  </a:cubicBezTo>
                  <a:cubicBezTo>
                    <a:pt x="37" y="66"/>
                    <a:pt x="40" y="65"/>
                    <a:pt x="41" y="63"/>
                  </a:cubicBezTo>
                  <a:cubicBezTo>
                    <a:pt x="42" y="61"/>
                    <a:pt x="42" y="58"/>
                    <a:pt x="40" y="57"/>
                  </a:cubicBezTo>
                  <a:close/>
                  <a:moveTo>
                    <a:pt x="63" y="143"/>
                  </a:moveTo>
                  <a:cubicBezTo>
                    <a:pt x="61" y="142"/>
                    <a:pt x="58" y="143"/>
                    <a:pt x="57" y="145"/>
                  </a:cubicBezTo>
                  <a:cubicBezTo>
                    <a:pt x="56" y="147"/>
                    <a:pt x="57" y="150"/>
                    <a:pt x="59" y="151"/>
                  </a:cubicBezTo>
                  <a:cubicBezTo>
                    <a:pt x="61" y="152"/>
                    <a:pt x="63" y="151"/>
                    <a:pt x="64" y="149"/>
                  </a:cubicBezTo>
                  <a:cubicBezTo>
                    <a:pt x="66" y="147"/>
                    <a:pt x="65" y="145"/>
                    <a:pt x="63" y="143"/>
                  </a:cubicBezTo>
                  <a:close/>
                  <a:moveTo>
                    <a:pt x="59" y="34"/>
                  </a:moveTo>
                  <a:cubicBezTo>
                    <a:pt x="57" y="35"/>
                    <a:pt x="56" y="38"/>
                    <a:pt x="57" y="40"/>
                  </a:cubicBezTo>
                  <a:cubicBezTo>
                    <a:pt x="58" y="42"/>
                    <a:pt x="61" y="42"/>
                    <a:pt x="63" y="41"/>
                  </a:cubicBezTo>
                  <a:cubicBezTo>
                    <a:pt x="65" y="40"/>
                    <a:pt x="66" y="37"/>
                    <a:pt x="64" y="35"/>
                  </a:cubicBezTo>
                  <a:cubicBezTo>
                    <a:pt x="63" y="33"/>
                    <a:pt x="61" y="33"/>
                    <a:pt x="59" y="34"/>
                  </a:cubicBezTo>
                  <a:close/>
                  <a:moveTo>
                    <a:pt x="122" y="41"/>
                  </a:moveTo>
                  <a:cubicBezTo>
                    <a:pt x="124" y="42"/>
                    <a:pt x="127" y="42"/>
                    <a:pt x="128" y="40"/>
                  </a:cubicBezTo>
                  <a:cubicBezTo>
                    <a:pt x="129" y="38"/>
                    <a:pt x="128" y="35"/>
                    <a:pt x="126" y="34"/>
                  </a:cubicBezTo>
                  <a:cubicBezTo>
                    <a:pt x="124" y="33"/>
                    <a:pt x="122" y="33"/>
                    <a:pt x="120" y="35"/>
                  </a:cubicBezTo>
                  <a:cubicBezTo>
                    <a:pt x="119" y="37"/>
                    <a:pt x="120" y="40"/>
                    <a:pt x="122" y="41"/>
                  </a:cubicBezTo>
                  <a:close/>
                  <a:moveTo>
                    <a:pt x="35" y="120"/>
                  </a:moveTo>
                  <a:cubicBezTo>
                    <a:pt x="33" y="121"/>
                    <a:pt x="33" y="124"/>
                    <a:pt x="34" y="126"/>
                  </a:cubicBezTo>
                  <a:cubicBezTo>
                    <a:pt x="35" y="128"/>
                    <a:pt x="38" y="129"/>
                    <a:pt x="40" y="128"/>
                  </a:cubicBezTo>
                  <a:cubicBezTo>
                    <a:pt x="42" y="126"/>
                    <a:pt x="42" y="124"/>
                    <a:pt x="41" y="122"/>
                  </a:cubicBezTo>
                  <a:cubicBezTo>
                    <a:pt x="40" y="120"/>
                    <a:pt x="37" y="119"/>
                    <a:pt x="35" y="120"/>
                  </a:cubicBezTo>
                  <a:close/>
                  <a:moveTo>
                    <a:pt x="29" y="88"/>
                  </a:moveTo>
                  <a:cubicBezTo>
                    <a:pt x="27" y="88"/>
                    <a:pt x="25" y="90"/>
                    <a:pt x="25" y="92"/>
                  </a:cubicBezTo>
                  <a:cubicBezTo>
                    <a:pt x="25" y="95"/>
                    <a:pt x="27" y="97"/>
                    <a:pt x="29" y="97"/>
                  </a:cubicBezTo>
                  <a:cubicBezTo>
                    <a:pt x="31" y="97"/>
                    <a:pt x="33" y="95"/>
                    <a:pt x="33" y="92"/>
                  </a:cubicBezTo>
                  <a:cubicBezTo>
                    <a:pt x="33" y="90"/>
                    <a:pt x="31" y="88"/>
                    <a:pt x="29" y="88"/>
                  </a:cubicBezTo>
                  <a:close/>
                  <a:moveTo>
                    <a:pt x="149" y="120"/>
                  </a:moveTo>
                  <a:cubicBezTo>
                    <a:pt x="147" y="119"/>
                    <a:pt x="145" y="120"/>
                    <a:pt x="144" y="122"/>
                  </a:cubicBezTo>
                  <a:cubicBezTo>
                    <a:pt x="142" y="124"/>
                    <a:pt x="143" y="126"/>
                    <a:pt x="145" y="128"/>
                  </a:cubicBezTo>
                  <a:cubicBezTo>
                    <a:pt x="147" y="129"/>
                    <a:pt x="150" y="128"/>
                    <a:pt x="151" y="126"/>
                  </a:cubicBezTo>
                  <a:cubicBezTo>
                    <a:pt x="152" y="124"/>
                    <a:pt x="151" y="121"/>
                    <a:pt x="149" y="120"/>
                  </a:cubicBezTo>
                  <a:close/>
                  <a:moveTo>
                    <a:pt x="145" y="57"/>
                  </a:moveTo>
                  <a:cubicBezTo>
                    <a:pt x="143" y="58"/>
                    <a:pt x="142" y="61"/>
                    <a:pt x="144" y="63"/>
                  </a:cubicBezTo>
                  <a:cubicBezTo>
                    <a:pt x="145" y="65"/>
                    <a:pt x="147" y="66"/>
                    <a:pt x="149" y="64"/>
                  </a:cubicBezTo>
                  <a:cubicBezTo>
                    <a:pt x="151" y="63"/>
                    <a:pt x="152" y="61"/>
                    <a:pt x="151" y="59"/>
                  </a:cubicBezTo>
                  <a:cubicBezTo>
                    <a:pt x="150" y="57"/>
                    <a:pt x="147" y="56"/>
                    <a:pt x="145" y="57"/>
                  </a:cubicBezTo>
                  <a:close/>
                  <a:moveTo>
                    <a:pt x="156" y="88"/>
                  </a:moveTo>
                  <a:cubicBezTo>
                    <a:pt x="153" y="88"/>
                    <a:pt x="151" y="90"/>
                    <a:pt x="151" y="92"/>
                  </a:cubicBezTo>
                  <a:cubicBezTo>
                    <a:pt x="151" y="95"/>
                    <a:pt x="153" y="97"/>
                    <a:pt x="156" y="97"/>
                  </a:cubicBezTo>
                  <a:cubicBezTo>
                    <a:pt x="158" y="97"/>
                    <a:pt x="160" y="95"/>
                    <a:pt x="160" y="92"/>
                  </a:cubicBezTo>
                  <a:cubicBezTo>
                    <a:pt x="160" y="90"/>
                    <a:pt x="158" y="88"/>
                    <a:pt x="156" y="88"/>
                  </a:cubicBezTo>
                  <a:close/>
                  <a:moveTo>
                    <a:pt x="92" y="0"/>
                  </a:moveTo>
                  <a:cubicBezTo>
                    <a:pt x="41" y="0"/>
                    <a:pt x="0" y="41"/>
                    <a:pt x="0" y="92"/>
                  </a:cubicBezTo>
                  <a:cubicBezTo>
                    <a:pt x="0" y="144"/>
                    <a:pt x="41" y="185"/>
                    <a:pt x="92" y="185"/>
                  </a:cubicBezTo>
                  <a:cubicBezTo>
                    <a:pt x="144" y="185"/>
                    <a:pt x="185" y="144"/>
                    <a:pt x="185" y="92"/>
                  </a:cubicBezTo>
                  <a:cubicBezTo>
                    <a:pt x="185" y="41"/>
                    <a:pt x="144" y="0"/>
                    <a:pt x="92" y="0"/>
                  </a:cubicBezTo>
                  <a:close/>
                  <a:moveTo>
                    <a:pt x="92" y="177"/>
                  </a:moveTo>
                  <a:cubicBezTo>
                    <a:pt x="46" y="177"/>
                    <a:pt x="8" y="139"/>
                    <a:pt x="8" y="92"/>
                  </a:cubicBezTo>
                  <a:cubicBezTo>
                    <a:pt x="8" y="46"/>
                    <a:pt x="46" y="8"/>
                    <a:pt x="92" y="8"/>
                  </a:cubicBezTo>
                  <a:cubicBezTo>
                    <a:pt x="139" y="8"/>
                    <a:pt x="177" y="46"/>
                    <a:pt x="177" y="92"/>
                  </a:cubicBezTo>
                  <a:cubicBezTo>
                    <a:pt x="177" y="139"/>
                    <a:pt x="139" y="177"/>
                    <a:pt x="92" y="177"/>
                  </a:cubicBezTo>
                  <a:close/>
                  <a:moveTo>
                    <a:pt x="130" y="88"/>
                  </a:moveTo>
                  <a:cubicBezTo>
                    <a:pt x="109" y="88"/>
                    <a:pt x="109" y="88"/>
                    <a:pt x="109" y="88"/>
                  </a:cubicBezTo>
                  <a:cubicBezTo>
                    <a:pt x="107" y="82"/>
                    <a:pt x="103" y="78"/>
                    <a:pt x="97" y="76"/>
                  </a:cubicBezTo>
                  <a:cubicBezTo>
                    <a:pt x="97" y="29"/>
                    <a:pt x="97" y="29"/>
                    <a:pt x="97" y="29"/>
                  </a:cubicBezTo>
                  <a:cubicBezTo>
                    <a:pt x="97" y="27"/>
                    <a:pt x="95" y="25"/>
                    <a:pt x="92" y="25"/>
                  </a:cubicBezTo>
                  <a:cubicBezTo>
                    <a:pt x="90" y="25"/>
                    <a:pt x="88" y="27"/>
                    <a:pt x="88" y="29"/>
                  </a:cubicBezTo>
                  <a:cubicBezTo>
                    <a:pt x="88" y="76"/>
                    <a:pt x="88" y="76"/>
                    <a:pt x="88" y="76"/>
                  </a:cubicBezTo>
                  <a:cubicBezTo>
                    <a:pt x="81" y="78"/>
                    <a:pt x="76" y="84"/>
                    <a:pt x="76" y="92"/>
                  </a:cubicBezTo>
                  <a:cubicBezTo>
                    <a:pt x="76" y="102"/>
                    <a:pt x="83" y="109"/>
                    <a:pt x="92" y="109"/>
                  </a:cubicBezTo>
                  <a:cubicBezTo>
                    <a:pt x="100" y="109"/>
                    <a:pt x="107" y="104"/>
                    <a:pt x="109" y="97"/>
                  </a:cubicBezTo>
                  <a:cubicBezTo>
                    <a:pt x="130" y="97"/>
                    <a:pt x="130" y="97"/>
                    <a:pt x="130" y="97"/>
                  </a:cubicBezTo>
                  <a:cubicBezTo>
                    <a:pt x="133" y="97"/>
                    <a:pt x="135" y="95"/>
                    <a:pt x="135" y="92"/>
                  </a:cubicBezTo>
                  <a:cubicBezTo>
                    <a:pt x="135" y="90"/>
                    <a:pt x="133" y="88"/>
                    <a:pt x="130" y="88"/>
                  </a:cubicBezTo>
                  <a:close/>
                  <a:moveTo>
                    <a:pt x="92" y="101"/>
                  </a:moveTo>
                  <a:cubicBezTo>
                    <a:pt x="88" y="101"/>
                    <a:pt x="84" y="97"/>
                    <a:pt x="84" y="92"/>
                  </a:cubicBezTo>
                  <a:cubicBezTo>
                    <a:pt x="84" y="88"/>
                    <a:pt x="88" y="84"/>
                    <a:pt x="92" y="84"/>
                  </a:cubicBezTo>
                  <a:cubicBezTo>
                    <a:pt x="97" y="84"/>
                    <a:pt x="101" y="88"/>
                    <a:pt x="101" y="92"/>
                  </a:cubicBezTo>
                  <a:cubicBezTo>
                    <a:pt x="101" y="97"/>
                    <a:pt x="97" y="101"/>
                    <a:pt x="92" y="101"/>
                  </a:cubicBezTo>
                  <a:close/>
                  <a:moveTo>
                    <a:pt x="122" y="143"/>
                  </a:moveTo>
                  <a:cubicBezTo>
                    <a:pt x="120" y="145"/>
                    <a:pt x="119" y="147"/>
                    <a:pt x="120" y="149"/>
                  </a:cubicBezTo>
                  <a:cubicBezTo>
                    <a:pt x="122" y="151"/>
                    <a:pt x="124" y="152"/>
                    <a:pt x="126" y="151"/>
                  </a:cubicBezTo>
                  <a:cubicBezTo>
                    <a:pt x="128" y="150"/>
                    <a:pt x="129" y="147"/>
                    <a:pt x="128" y="145"/>
                  </a:cubicBezTo>
                  <a:cubicBezTo>
                    <a:pt x="127" y="143"/>
                    <a:pt x="124" y="142"/>
                    <a:pt x="122" y="143"/>
                  </a:cubicBezTo>
                  <a:close/>
                  <a:moveTo>
                    <a:pt x="92" y="151"/>
                  </a:moveTo>
                  <a:cubicBezTo>
                    <a:pt x="90" y="151"/>
                    <a:pt x="88" y="153"/>
                    <a:pt x="88" y="156"/>
                  </a:cubicBezTo>
                  <a:cubicBezTo>
                    <a:pt x="88" y="158"/>
                    <a:pt x="90" y="160"/>
                    <a:pt x="92" y="160"/>
                  </a:cubicBezTo>
                  <a:cubicBezTo>
                    <a:pt x="95" y="160"/>
                    <a:pt x="97" y="158"/>
                    <a:pt x="97" y="156"/>
                  </a:cubicBezTo>
                  <a:cubicBezTo>
                    <a:pt x="97" y="153"/>
                    <a:pt x="95" y="151"/>
                    <a:pt x="92" y="151"/>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2" name="Group 11"/>
          <p:cNvGrpSpPr/>
          <p:nvPr/>
        </p:nvGrpSpPr>
        <p:grpSpPr>
          <a:xfrm>
            <a:off x="0" y="2740379"/>
            <a:ext cx="12192000" cy="1389255"/>
            <a:chOff x="0" y="2740379"/>
            <a:chExt cx="12192000" cy="1389255"/>
          </a:xfrm>
        </p:grpSpPr>
        <p:sp>
          <p:nvSpPr>
            <p:cNvPr id="13" name="Rectangle 12"/>
            <p:cNvSpPr/>
            <p:nvPr/>
          </p:nvSpPr>
          <p:spPr>
            <a:xfrm>
              <a:off x="0" y="2740379"/>
              <a:ext cx="12192000" cy="1389255"/>
            </a:xfrm>
            <a:prstGeom prst="rect">
              <a:avLst/>
            </a:prstGeom>
            <a:solidFill>
              <a:srgbClr val="01A4F5">
                <a:alpha val="84706"/>
              </a:srgbClr>
            </a:solidFill>
            <a:ln>
              <a:noFill/>
            </a:ln>
            <a:effectLst/>
          </p:spPr>
          <p:txBody>
            <a:bodyPr lIns="45719" tIns="45719" rIns="45719" bIns="45719" anchor="ctr"/>
            <a:lstStyle/>
            <a:p>
              <a:endParaRPr lang="en-US">
                <a:solidFill>
                  <a:prstClr val="white"/>
                </a:solidFill>
                <a:latin typeface="Roboto Light"/>
                <a:cs typeface="Lato" charset="0"/>
              </a:endParaRPr>
            </a:p>
          </p:txBody>
        </p:sp>
        <p:sp>
          <p:nvSpPr>
            <p:cNvPr id="14" name="TextBox 13"/>
            <p:cNvSpPr txBox="1"/>
            <p:nvPr/>
          </p:nvSpPr>
          <p:spPr>
            <a:xfrm>
              <a:off x="1854593" y="3141176"/>
              <a:ext cx="9646107" cy="646331"/>
            </a:xfrm>
            <a:prstGeom prst="rect">
              <a:avLst/>
            </a:prstGeom>
            <a:noFill/>
          </p:spPr>
          <p:txBody>
            <a:bodyPr wrap="square" rtlCol="0">
              <a:spAutoFit/>
            </a:bodyPr>
            <a:lstStyle/>
            <a:p>
              <a:r>
                <a:rPr lang="en-US" sz="3600" dirty="0">
                  <a:solidFill>
                    <a:schemeClr val="bg1"/>
                  </a:solidFill>
                  <a:latin typeface="Bebas Neue" panose="020B0606020202050201" pitchFamily="34" charset="0"/>
                </a:rPr>
                <a:t>section 2: Introduction to Containerization and docker</a:t>
              </a:r>
            </a:p>
          </p:txBody>
        </p:sp>
        <p:sp>
          <p:nvSpPr>
            <p:cNvPr id="15" name="Freeform 513"/>
            <p:cNvSpPr>
              <a:spLocks noEditPoints="1"/>
            </p:cNvSpPr>
            <p:nvPr/>
          </p:nvSpPr>
          <p:spPr bwMode="auto">
            <a:xfrm>
              <a:off x="1019330" y="3245475"/>
              <a:ext cx="387524" cy="377444"/>
            </a:xfrm>
            <a:custGeom>
              <a:avLst/>
              <a:gdLst>
                <a:gd name="T0" fmla="*/ 0 w 190"/>
                <a:gd name="T1" fmla="*/ 185 h 185"/>
                <a:gd name="T2" fmla="*/ 77 w 190"/>
                <a:gd name="T3" fmla="*/ 153 h 185"/>
                <a:gd name="T4" fmla="*/ 15 w 190"/>
                <a:gd name="T5" fmla="*/ 170 h 185"/>
                <a:gd name="T6" fmla="*/ 38 w 190"/>
                <a:gd name="T7" fmla="*/ 143 h 185"/>
                <a:gd name="T8" fmla="*/ 15 w 190"/>
                <a:gd name="T9" fmla="*/ 170 h 185"/>
                <a:gd name="T10" fmla="*/ 118 w 190"/>
                <a:gd name="T11" fmla="*/ 97 h 185"/>
                <a:gd name="T12" fmla="*/ 109 w 190"/>
                <a:gd name="T13" fmla="*/ 97 h 185"/>
                <a:gd name="T14" fmla="*/ 184 w 190"/>
                <a:gd name="T15" fmla="*/ 1 h 185"/>
                <a:gd name="T16" fmla="*/ 88 w 190"/>
                <a:gd name="T17" fmla="*/ 38 h 185"/>
                <a:gd name="T18" fmla="*/ 10 w 190"/>
                <a:gd name="T19" fmla="*/ 91 h 185"/>
                <a:gd name="T20" fmla="*/ 52 w 190"/>
                <a:gd name="T21" fmla="*/ 133 h 185"/>
                <a:gd name="T22" fmla="*/ 82 w 190"/>
                <a:gd name="T23" fmla="*/ 143 h 185"/>
                <a:gd name="T24" fmla="*/ 117 w 190"/>
                <a:gd name="T25" fmla="*/ 127 h 185"/>
                <a:gd name="T26" fmla="*/ 184 w 190"/>
                <a:gd name="T27" fmla="*/ 1 h 185"/>
                <a:gd name="T28" fmla="*/ 98 w 190"/>
                <a:gd name="T29" fmla="*/ 155 h 185"/>
                <a:gd name="T30" fmla="*/ 82 w 190"/>
                <a:gd name="T31" fmla="*/ 134 h 185"/>
                <a:gd name="T32" fmla="*/ 75 w 190"/>
                <a:gd name="T33" fmla="*/ 135 h 185"/>
                <a:gd name="T34" fmla="*/ 50 w 190"/>
                <a:gd name="T35" fmla="*/ 105 h 185"/>
                <a:gd name="T36" fmla="*/ 30 w 190"/>
                <a:gd name="T37" fmla="*/ 87 h 185"/>
                <a:gd name="T38" fmla="*/ 61 w 190"/>
                <a:gd name="T39" fmla="*/ 75 h 185"/>
                <a:gd name="T40" fmla="*/ 109 w 190"/>
                <a:gd name="T41" fmla="*/ 125 h 185"/>
                <a:gd name="T42" fmla="*/ 134 w 190"/>
                <a:gd name="T43" fmla="*/ 99 h 185"/>
                <a:gd name="T44" fmla="*/ 67 w 190"/>
                <a:gd name="T45" fmla="*/ 70 h 185"/>
                <a:gd name="T46" fmla="*/ 94 w 190"/>
                <a:gd name="T47" fmla="*/ 44 h 185"/>
                <a:gd name="T48" fmla="*/ 141 w 190"/>
                <a:gd name="T49" fmla="*/ 91 h 185"/>
                <a:gd name="T50" fmla="*/ 84 w 190"/>
                <a:gd name="T51" fmla="*/ 72 h 185"/>
                <a:gd name="T52" fmla="*/ 92 w 190"/>
                <a:gd name="T53" fmla="*/ 72 h 185"/>
                <a:gd name="T54" fmla="*/ 139 w 190"/>
                <a:gd name="T55" fmla="*/ 59 h 185"/>
                <a:gd name="T56" fmla="*/ 139 w 190"/>
                <a:gd name="T57" fmla="*/ 34 h 185"/>
                <a:gd name="T58" fmla="*/ 139 w 190"/>
                <a:gd name="T59" fmla="*/ 59 h 185"/>
                <a:gd name="T60" fmla="*/ 143 w 190"/>
                <a:gd name="T61" fmla="*/ 46 h 185"/>
                <a:gd name="T62" fmla="*/ 135 w 190"/>
                <a:gd name="T63" fmla="*/ 46 h 185"/>
                <a:gd name="T64" fmla="*/ 101 w 190"/>
                <a:gd name="T65" fmla="*/ 88 h 185"/>
                <a:gd name="T66" fmla="*/ 101 w 190"/>
                <a:gd name="T67" fmla="*/ 80 h 185"/>
                <a:gd name="T68" fmla="*/ 101 w 190"/>
                <a:gd name="T69"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85">
                  <a:moveTo>
                    <a:pt x="32" y="104"/>
                  </a:moveTo>
                  <a:cubicBezTo>
                    <a:pt x="0" y="185"/>
                    <a:pt x="0" y="185"/>
                    <a:pt x="0" y="185"/>
                  </a:cubicBezTo>
                  <a:cubicBezTo>
                    <a:pt x="82" y="153"/>
                    <a:pt x="82" y="153"/>
                    <a:pt x="82" y="153"/>
                  </a:cubicBezTo>
                  <a:cubicBezTo>
                    <a:pt x="80" y="153"/>
                    <a:pt x="79" y="153"/>
                    <a:pt x="77" y="153"/>
                  </a:cubicBezTo>
                  <a:cubicBezTo>
                    <a:pt x="52" y="153"/>
                    <a:pt x="29" y="129"/>
                    <a:pt x="32" y="104"/>
                  </a:cubicBezTo>
                  <a:close/>
                  <a:moveTo>
                    <a:pt x="15" y="170"/>
                  </a:moveTo>
                  <a:cubicBezTo>
                    <a:pt x="30" y="132"/>
                    <a:pt x="30" y="132"/>
                    <a:pt x="30" y="132"/>
                  </a:cubicBezTo>
                  <a:cubicBezTo>
                    <a:pt x="32" y="136"/>
                    <a:pt x="35" y="140"/>
                    <a:pt x="38" y="143"/>
                  </a:cubicBezTo>
                  <a:cubicBezTo>
                    <a:pt x="42" y="148"/>
                    <a:pt x="47" y="152"/>
                    <a:pt x="53" y="155"/>
                  </a:cubicBezTo>
                  <a:lnTo>
                    <a:pt x="15" y="170"/>
                  </a:lnTo>
                  <a:close/>
                  <a:moveTo>
                    <a:pt x="113" y="101"/>
                  </a:moveTo>
                  <a:cubicBezTo>
                    <a:pt x="116" y="101"/>
                    <a:pt x="118" y="99"/>
                    <a:pt x="118" y="97"/>
                  </a:cubicBezTo>
                  <a:cubicBezTo>
                    <a:pt x="118" y="95"/>
                    <a:pt x="116" y="93"/>
                    <a:pt x="113" y="93"/>
                  </a:cubicBezTo>
                  <a:cubicBezTo>
                    <a:pt x="111" y="93"/>
                    <a:pt x="109" y="95"/>
                    <a:pt x="109" y="97"/>
                  </a:cubicBezTo>
                  <a:cubicBezTo>
                    <a:pt x="109" y="99"/>
                    <a:pt x="111" y="101"/>
                    <a:pt x="113" y="101"/>
                  </a:cubicBezTo>
                  <a:close/>
                  <a:moveTo>
                    <a:pt x="184" y="1"/>
                  </a:moveTo>
                  <a:cubicBezTo>
                    <a:pt x="183" y="0"/>
                    <a:pt x="180" y="0"/>
                    <a:pt x="177" y="0"/>
                  </a:cubicBezTo>
                  <a:cubicBezTo>
                    <a:pt x="159" y="0"/>
                    <a:pt x="113" y="13"/>
                    <a:pt x="88" y="38"/>
                  </a:cubicBezTo>
                  <a:cubicBezTo>
                    <a:pt x="82" y="44"/>
                    <a:pt x="62" y="62"/>
                    <a:pt x="58" y="68"/>
                  </a:cubicBezTo>
                  <a:cubicBezTo>
                    <a:pt x="43" y="72"/>
                    <a:pt x="22" y="80"/>
                    <a:pt x="10" y="91"/>
                  </a:cubicBezTo>
                  <a:cubicBezTo>
                    <a:pt x="10" y="91"/>
                    <a:pt x="25" y="91"/>
                    <a:pt x="42" y="103"/>
                  </a:cubicBezTo>
                  <a:cubicBezTo>
                    <a:pt x="40" y="113"/>
                    <a:pt x="43" y="124"/>
                    <a:pt x="52" y="133"/>
                  </a:cubicBezTo>
                  <a:cubicBezTo>
                    <a:pt x="59" y="140"/>
                    <a:pt x="67" y="144"/>
                    <a:pt x="75" y="144"/>
                  </a:cubicBezTo>
                  <a:cubicBezTo>
                    <a:pt x="78" y="144"/>
                    <a:pt x="80" y="143"/>
                    <a:pt x="82" y="143"/>
                  </a:cubicBezTo>
                  <a:cubicBezTo>
                    <a:pt x="94" y="160"/>
                    <a:pt x="94" y="175"/>
                    <a:pt x="94" y="175"/>
                  </a:cubicBezTo>
                  <a:cubicBezTo>
                    <a:pt x="105" y="163"/>
                    <a:pt x="113" y="142"/>
                    <a:pt x="117" y="127"/>
                  </a:cubicBezTo>
                  <a:cubicBezTo>
                    <a:pt x="124" y="123"/>
                    <a:pt x="141" y="103"/>
                    <a:pt x="147" y="97"/>
                  </a:cubicBezTo>
                  <a:cubicBezTo>
                    <a:pt x="177" y="68"/>
                    <a:pt x="190" y="7"/>
                    <a:pt x="184" y="1"/>
                  </a:cubicBezTo>
                  <a:close/>
                  <a:moveTo>
                    <a:pt x="109" y="125"/>
                  </a:moveTo>
                  <a:cubicBezTo>
                    <a:pt x="106" y="136"/>
                    <a:pt x="102" y="147"/>
                    <a:pt x="98" y="155"/>
                  </a:cubicBezTo>
                  <a:cubicBezTo>
                    <a:pt x="96" y="150"/>
                    <a:pt x="93" y="144"/>
                    <a:pt x="89" y="138"/>
                  </a:cubicBezTo>
                  <a:cubicBezTo>
                    <a:pt x="88" y="136"/>
                    <a:pt x="85" y="134"/>
                    <a:pt x="82" y="134"/>
                  </a:cubicBezTo>
                  <a:cubicBezTo>
                    <a:pt x="82" y="134"/>
                    <a:pt x="81" y="134"/>
                    <a:pt x="80" y="135"/>
                  </a:cubicBezTo>
                  <a:cubicBezTo>
                    <a:pt x="79" y="135"/>
                    <a:pt x="77" y="135"/>
                    <a:pt x="75" y="135"/>
                  </a:cubicBezTo>
                  <a:cubicBezTo>
                    <a:pt x="69" y="135"/>
                    <a:pt x="63" y="132"/>
                    <a:pt x="58" y="127"/>
                  </a:cubicBezTo>
                  <a:cubicBezTo>
                    <a:pt x="51" y="121"/>
                    <a:pt x="48" y="113"/>
                    <a:pt x="50" y="105"/>
                  </a:cubicBezTo>
                  <a:cubicBezTo>
                    <a:pt x="51" y="101"/>
                    <a:pt x="50" y="98"/>
                    <a:pt x="47" y="96"/>
                  </a:cubicBezTo>
                  <a:cubicBezTo>
                    <a:pt x="41" y="92"/>
                    <a:pt x="35" y="89"/>
                    <a:pt x="30" y="87"/>
                  </a:cubicBezTo>
                  <a:cubicBezTo>
                    <a:pt x="38" y="83"/>
                    <a:pt x="49" y="79"/>
                    <a:pt x="60" y="76"/>
                  </a:cubicBezTo>
                  <a:cubicBezTo>
                    <a:pt x="60" y="76"/>
                    <a:pt x="60" y="76"/>
                    <a:pt x="61" y="75"/>
                  </a:cubicBezTo>
                  <a:cubicBezTo>
                    <a:pt x="110" y="124"/>
                    <a:pt x="110" y="124"/>
                    <a:pt x="110" y="124"/>
                  </a:cubicBezTo>
                  <a:cubicBezTo>
                    <a:pt x="110" y="125"/>
                    <a:pt x="109" y="125"/>
                    <a:pt x="109" y="125"/>
                  </a:cubicBezTo>
                  <a:close/>
                  <a:moveTo>
                    <a:pt x="141" y="91"/>
                  </a:moveTo>
                  <a:cubicBezTo>
                    <a:pt x="140" y="93"/>
                    <a:pt x="137" y="96"/>
                    <a:pt x="134" y="99"/>
                  </a:cubicBezTo>
                  <a:cubicBezTo>
                    <a:pt x="129" y="105"/>
                    <a:pt x="120" y="113"/>
                    <a:pt x="115" y="118"/>
                  </a:cubicBezTo>
                  <a:cubicBezTo>
                    <a:pt x="67" y="70"/>
                    <a:pt x="67" y="70"/>
                    <a:pt x="67" y="70"/>
                  </a:cubicBezTo>
                  <a:cubicBezTo>
                    <a:pt x="72" y="65"/>
                    <a:pt x="80" y="56"/>
                    <a:pt x="86" y="51"/>
                  </a:cubicBezTo>
                  <a:cubicBezTo>
                    <a:pt x="89" y="48"/>
                    <a:pt x="92" y="45"/>
                    <a:pt x="94" y="44"/>
                  </a:cubicBezTo>
                  <a:cubicBezTo>
                    <a:pt x="116" y="21"/>
                    <a:pt x="160" y="8"/>
                    <a:pt x="177" y="8"/>
                  </a:cubicBezTo>
                  <a:cubicBezTo>
                    <a:pt x="177" y="22"/>
                    <a:pt x="165" y="68"/>
                    <a:pt x="141" y="91"/>
                  </a:cubicBezTo>
                  <a:close/>
                  <a:moveTo>
                    <a:pt x="88" y="67"/>
                  </a:moveTo>
                  <a:cubicBezTo>
                    <a:pt x="86" y="67"/>
                    <a:pt x="84" y="69"/>
                    <a:pt x="84" y="72"/>
                  </a:cubicBezTo>
                  <a:cubicBezTo>
                    <a:pt x="84" y="74"/>
                    <a:pt x="86" y="76"/>
                    <a:pt x="88" y="76"/>
                  </a:cubicBezTo>
                  <a:cubicBezTo>
                    <a:pt x="90" y="76"/>
                    <a:pt x="92" y="74"/>
                    <a:pt x="92" y="72"/>
                  </a:cubicBezTo>
                  <a:cubicBezTo>
                    <a:pt x="92" y="69"/>
                    <a:pt x="90" y="67"/>
                    <a:pt x="88" y="67"/>
                  </a:cubicBezTo>
                  <a:close/>
                  <a:moveTo>
                    <a:pt x="139" y="59"/>
                  </a:moveTo>
                  <a:cubicBezTo>
                    <a:pt x="146" y="59"/>
                    <a:pt x="151" y="53"/>
                    <a:pt x="151" y="46"/>
                  </a:cubicBezTo>
                  <a:cubicBezTo>
                    <a:pt x="151" y="39"/>
                    <a:pt x="146" y="34"/>
                    <a:pt x="139" y="34"/>
                  </a:cubicBezTo>
                  <a:cubicBezTo>
                    <a:pt x="132" y="34"/>
                    <a:pt x="126" y="39"/>
                    <a:pt x="126" y="46"/>
                  </a:cubicBezTo>
                  <a:cubicBezTo>
                    <a:pt x="126" y="53"/>
                    <a:pt x="132" y="59"/>
                    <a:pt x="139" y="59"/>
                  </a:cubicBezTo>
                  <a:close/>
                  <a:moveTo>
                    <a:pt x="139" y="42"/>
                  </a:moveTo>
                  <a:cubicBezTo>
                    <a:pt x="141" y="42"/>
                    <a:pt x="143" y="44"/>
                    <a:pt x="143" y="46"/>
                  </a:cubicBezTo>
                  <a:cubicBezTo>
                    <a:pt x="143" y="49"/>
                    <a:pt x="141" y="50"/>
                    <a:pt x="139" y="50"/>
                  </a:cubicBezTo>
                  <a:cubicBezTo>
                    <a:pt x="136" y="50"/>
                    <a:pt x="135" y="49"/>
                    <a:pt x="135" y="46"/>
                  </a:cubicBezTo>
                  <a:cubicBezTo>
                    <a:pt x="135" y="44"/>
                    <a:pt x="136" y="42"/>
                    <a:pt x="139" y="42"/>
                  </a:cubicBezTo>
                  <a:close/>
                  <a:moveTo>
                    <a:pt x="101" y="88"/>
                  </a:moveTo>
                  <a:cubicBezTo>
                    <a:pt x="103" y="88"/>
                    <a:pt x="105" y="87"/>
                    <a:pt x="105" y="84"/>
                  </a:cubicBezTo>
                  <a:cubicBezTo>
                    <a:pt x="105" y="82"/>
                    <a:pt x="103" y="80"/>
                    <a:pt x="101" y="80"/>
                  </a:cubicBezTo>
                  <a:cubicBezTo>
                    <a:pt x="98" y="80"/>
                    <a:pt x="97" y="82"/>
                    <a:pt x="97" y="84"/>
                  </a:cubicBezTo>
                  <a:cubicBezTo>
                    <a:pt x="97" y="87"/>
                    <a:pt x="98" y="88"/>
                    <a:pt x="101" y="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6" name="Group 15"/>
          <p:cNvGrpSpPr/>
          <p:nvPr/>
        </p:nvGrpSpPr>
        <p:grpSpPr>
          <a:xfrm>
            <a:off x="0" y="4129242"/>
            <a:ext cx="12192000" cy="1364443"/>
            <a:chOff x="0" y="4129242"/>
            <a:chExt cx="12192000" cy="1364443"/>
          </a:xfrm>
        </p:grpSpPr>
        <p:sp>
          <p:nvSpPr>
            <p:cNvPr id="17" name="Rectangle 16"/>
            <p:cNvSpPr/>
            <p:nvPr/>
          </p:nvSpPr>
          <p:spPr>
            <a:xfrm>
              <a:off x="0" y="4129242"/>
              <a:ext cx="12192000" cy="1364443"/>
            </a:xfrm>
            <a:prstGeom prst="rect">
              <a:avLst/>
            </a:prstGeom>
            <a:solidFill>
              <a:srgbClr val="34BBFE">
                <a:alpha val="84706"/>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
          <p:nvSpPr>
            <p:cNvPr id="18" name="TextBox 17"/>
            <p:cNvSpPr txBox="1"/>
            <p:nvPr/>
          </p:nvSpPr>
          <p:spPr>
            <a:xfrm>
              <a:off x="1854594" y="4536989"/>
              <a:ext cx="9165340" cy="646331"/>
            </a:xfrm>
            <a:prstGeom prst="rect">
              <a:avLst/>
            </a:prstGeom>
            <a:noFill/>
          </p:spPr>
          <p:txBody>
            <a:bodyPr wrap="square" rtlCol="0">
              <a:spAutoFit/>
            </a:bodyPr>
            <a:lstStyle/>
            <a:p>
              <a:r>
                <a:rPr lang="en-US" sz="3600" dirty="0">
                  <a:solidFill>
                    <a:prstClr val="white"/>
                  </a:solidFill>
                  <a:latin typeface="Bebas Neue" panose="020B0606020202050201" pitchFamily="34" charset="0"/>
                </a:rPr>
                <a:t>section 3: Diving Deeper into Docker</a:t>
              </a:r>
            </a:p>
          </p:txBody>
        </p:sp>
        <p:sp>
          <p:nvSpPr>
            <p:cNvPr id="19" name="Freeform 154"/>
            <p:cNvSpPr>
              <a:spLocks noEditPoints="1"/>
            </p:cNvSpPr>
            <p:nvPr/>
          </p:nvSpPr>
          <p:spPr bwMode="auto">
            <a:xfrm>
              <a:off x="1019330" y="4685548"/>
              <a:ext cx="378439" cy="309020"/>
            </a:xfrm>
            <a:custGeom>
              <a:avLst/>
              <a:gdLst>
                <a:gd name="T0" fmla="*/ 111 w 186"/>
                <a:gd name="T1" fmla="*/ 95 h 152"/>
                <a:gd name="T2" fmla="*/ 122 w 186"/>
                <a:gd name="T3" fmla="*/ 55 h 152"/>
                <a:gd name="T4" fmla="*/ 110 w 186"/>
                <a:gd name="T5" fmla="*/ 3 h 152"/>
                <a:gd name="T6" fmla="*/ 80 w 186"/>
                <a:gd name="T7" fmla="*/ 4 h 152"/>
                <a:gd name="T8" fmla="*/ 64 w 186"/>
                <a:gd name="T9" fmla="*/ 54 h 152"/>
                <a:gd name="T10" fmla="*/ 74 w 186"/>
                <a:gd name="T11" fmla="*/ 95 h 152"/>
                <a:gd name="T12" fmla="*/ 29 w 186"/>
                <a:gd name="T13" fmla="*/ 147 h 152"/>
                <a:gd name="T14" fmla="*/ 152 w 186"/>
                <a:gd name="T15" fmla="*/ 152 h 152"/>
                <a:gd name="T16" fmla="*/ 126 w 186"/>
                <a:gd name="T17" fmla="*/ 115 h 152"/>
                <a:gd name="T18" fmla="*/ 61 w 186"/>
                <a:gd name="T19" fmla="*/ 123 h 152"/>
                <a:gd name="T20" fmla="*/ 83 w 186"/>
                <a:gd name="T21" fmla="*/ 95 h 152"/>
                <a:gd name="T22" fmla="*/ 72 w 186"/>
                <a:gd name="T23" fmla="*/ 68 h 152"/>
                <a:gd name="T24" fmla="*/ 72 w 186"/>
                <a:gd name="T25" fmla="*/ 51 h 152"/>
                <a:gd name="T26" fmla="*/ 84 w 186"/>
                <a:gd name="T27" fmla="*/ 12 h 152"/>
                <a:gd name="T28" fmla="*/ 98 w 186"/>
                <a:gd name="T29" fmla="*/ 8 h 152"/>
                <a:gd name="T30" fmla="*/ 114 w 186"/>
                <a:gd name="T31" fmla="*/ 23 h 152"/>
                <a:gd name="T32" fmla="*/ 113 w 186"/>
                <a:gd name="T33" fmla="*/ 57 h 152"/>
                <a:gd name="T34" fmla="*/ 112 w 186"/>
                <a:gd name="T35" fmla="*/ 69 h 152"/>
                <a:gd name="T36" fmla="*/ 124 w 186"/>
                <a:gd name="T37" fmla="*/ 123 h 152"/>
                <a:gd name="T38" fmla="*/ 147 w 186"/>
                <a:gd name="T39" fmla="*/ 143 h 152"/>
                <a:gd name="T40" fmla="*/ 20 w 186"/>
                <a:gd name="T41" fmla="*/ 113 h 152"/>
                <a:gd name="T42" fmla="*/ 29 w 186"/>
                <a:gd name="T43" fmla="*/ 69 h 152"/>
                <a:gd name="T44" fmla="*/ 29 w 186"/>
                <a:gd name="T45" fmla="*/ 68 h 152"/>
                <a:gd name="T46" fmla="*/ 29 w 186"/>
                <a:gd name="T47" fmla="*/ 55 h 152"/>
                <a:gd name="T48" fmla="*/ 35 w 186"/>
                <a:gd name="T49" fmla="*/ 28 h 152"/>
                <a:gd name="T50" fmla="*/ 46 w 186"/>
                <a:gd name="T51" fmla="*/ 25 h 152"/>
                <a:gd name="T52" fmla="*/ 53 w 186"/>
                <a:gd name="T53" fmla="*/ 22 h 152"/>
                <a:gd name="T54" fmla="*/ 46 w 186"/>
                <a:gd name="T55" fmla="*/ 17 h 152"/>
                <a:gd name="T56" fmla="*/ 18 w 186"/>
                <a:gd name="T57" fmla="*/ 36 h 152"/>
                <a:gd name="T58" fmla="*/ 22 w 186"/>
                <a:gd name="T59" fmla="*/ 74 h 152"/>
                <a:gd name="T60" fmla="*/ 18 w 186"/>
                <a:gd name="T61" fmla="*/ 105 h 152"/>
                <a:gd name="T62" fmla="*/ 4 w 186"/>
                <a:gd name="T63" fmla="*/ 135 h 152"/>
                <a:gd name="T64" fmla="*/ 27 w 186"/>
                <a:gd name="T65" fmla="*/ 126 h 152"/>
                <a:gd name="T66" fmla="*/ 20 w 186"/>
                <a:gd name="T67" fmla="*/ 113 h 152"/>
                <a:gd name="T68" fmla="*/ 158 w 186"/>
                <a:gd name="T69" fmla="*/ 91 h 152"/>
                <a:gd name="T70" fmla="*/ 164 w 186"/>
                <a:gd name="T71" fmla="*/ 59 h 152"/>
                <a:gd name="T72" fmla="*/ 153 w 186"/>
                <a:gd name="T73" fmla="*/ 20 h 152"/>
                <a:gd name="T74" fmla="*/ 131 w 186"/>
                <a:gd name="T75" fmla="*/ 18 h 152"/>
                <a:gd name="T76" fmla="*/ 134 w 186"/>
                <a:gd name="T77" fmla="*/ 26 h 152"/>
                <a:gd name="T78" fmla="*/ 149 w 186"/>
                <a:gd name="T79" fmla="*/ 27 h 152"/>
                <a:gd name="T80" fmla="*/ 159 w 186"/>
                <a:gd name="T81" fmla="*/ 39 h 152"/>
                <a:gd name="T82" fmla="*/ 156 w 186"/>
                <a:gd name="T83" fmla="*/ 61 h 152"/>
                <a:gd name="T84" fmla="*/ 157 w 186"/>
                <a:gd name="T85" fmla="*/ 69 h 152"/>
                <a:gd name="T86" fmla="*/ 150 w 186"/>
                <a:gd name="T87" fmla="*/ 91 h 152"/>
                <a:gd name="T88" fmla="*/ 177 w 186"/>
                <a:gd name="T89" fmla="*/ 126 h 152"/>
                <a:gd name="T90" fmla="*/ 163 w 186"/>
                <a:gd name="T91" fmla="*/ 135 h 152"/>
                <a:gd name="T92" fmla="*/ 186 w 186"/>
                <a:gd name="T93"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152">
                  <a:moveTo>
                    <a:pt x="126" y="115"/>
                  </a:moveTo>
                  <a:cubicBezTo>
                    <a:pt x="126" y="115"/>
                    <a:pt x="111" y="111"/>
                    <a:pt x="111" y="95"/>
                  </a:cubicBezTo>
                  <a:cubicBezTo>
                    <a:pt x="111" y="81"/>
                    <a:pt x="117" y="76"/>
                    <a:pt x="120" y="73"/>
                  </a:cubicBezTo>
                  <a:cubicBezTo>
                    <a:pt x="120" y="73"/>
                    <a:pt x="125" y="69"/>
                    <a:pt x="122" y="55"/>
                  </a:cubicBezTo>
                  <a:cubicBezTo>
                    <a:pt x="127" y="47"/>
                    <a:pt x="129" y="35"/>
                    <a:pt x="122" y="19"/>
                  </a:cubicBezTo>
                  <a:cubicBezTo>
                    <a:pt x="118" y="10"/>
                    <a:pt x="115" y="5"/>
                    <a:pt x="110" y="3"/>
                  </a:cubicBezTo>
                  <a:cubicBezTo>
                    <a:pt x="106" y="0"/>
                    <a:pt x="102" y="0"/>
                    <a:pt x="98" y="0"/>
                  </a:cubicBezTo>
                  <a:cubicBezTo>
                    <a:pt x="90" y="0"/>
                    <a:pt x="83" y="2"/>
                    <a:pt x="80" y="4"/>
                  </a:cubicBezTo>
                  <a:cubicBezTo>
                    <a:pt x="72" y="8"/>
                    <a:pt x="66" y="12"/>
                    <a:pt x="61" y="25"/>
                  </a:cubicBezTo>
                  <a:cubicBezTo>
                    <a:pt x="56" y="36"/>
                    <a:pt x="62" y="48"/>
                    <a:pt x="64" y="54"/>
                  </a:cubicBezTo>
                  <a:cubicBezTo>
                    <a:pt x="61" y="68"/>
                    <a:pt x="66" y="73"/>
                    <a:pt x="66" y="73"/>
                  </a:cubicBezTo>
                  <a:cubicBezTo>
                    <a:pt x="68" y="76"/>
                    <a:pt x="74" y="81"/>
                    <a:pt x="74" y="95"/>
                  </a:cubicBezTo>
                  <a:cubicBezTo>
                    <a:pt x="74" y="111"/>
                    <a:pt x="59" y="115"/>
                    <a:pt x="59" y="115"/>
                  </a:cubicBezTo>
                  <a:cubicBezTo>
                    <a:pt x="50" y="118"/>
                    <a:pt x="29" y="125"/>
                    <a:pt x="29" y="147"/>
                  </a:cubicBezTo>
                  <a:cubicBezTo>
                    <a:pt x="29" y="147"/>
                    <a:pt x="29" y="152"/>
                    <a:pt x="34" y="152"/>
                  </a:cubicBezTo>
                  <a:cubicBezTo>
                    <a:pt x="152" y="152"/>
                    <a:pt x="152" y="152"/>
                    <a:pt x="152" y="152"/>
                  </a:cubicBezTo>
                  <a:cubicBezTo>
                    <a:pt x="156" y="152"/>
                    <a:pt x="156" y="147"/>
                    <a:pt x="156" y="147"/>
                  </a:cubicBezTo>
                  <a:cubicBezTo>
                    <a:pt x="156" y="125"/>
                    <a:pt x="136" y="118"/>
                    <a:pt x="126" y="115"/>
                  </a:cubicBezTo>
                  <a:close/>
                  <a:moveTo>
                    <a:pt x="38" y="143"/>
                  </a:moveTo>
                  <a:cubicBezTo>
                    <a:pt x="40" y="131"/>
                    <a:pt x="51" y="127"/>
                    <a:pt x="61" y="123"/>
                  </a:cubicBezTo>
                  <a:cubicBezTo>
                    <a:pt x="62" y="123"/>
                    <a:pt x="62" y="123"/>
                    <a:pt x="62" y="123"/>
                  </a:cubicBezTo>
                  <a:cubicBezTo>
                    <a:pt x="69" y="121"/>
                    <a:pt x="83" y="112"/>
                    <a:pt x="83" y="95"/>
                  </a:cubicBezTo>
                  <a:cubicBezTo>
                    <a:pt x="83" y="80"/>
                    <a:pt x="77" y="73"/>
                    <a:pt x="73" y="69"/>
                  </a:cubicBezTo>
                  <a:cubicBezTo>
                    <a:pt x="73" y="69"/>
                    <a:pt x="72" y="68"/>
                    <a:pt x="72" y="68"/>
                  </a:cubicBezTo>
                  <a:cubicBezTo>
                    <a:pt x="72" y="67"/>
                    <a:pt x="71" y="64"/>
                    <a:pt x="73" y="56"/>
                  </a:cubicBezTo>
                  <a:cubicBezTo>
                    <a:pt x="73" y="53"/>
                    <a:pt x="72" y="51"/>
                    <a:pt x="72" y="51"/>
                  </a:cubicBezTo>
                  <a:cubicBezTo>
                    <a:pt x="70" y="45"/>
                    <a:pt x="65" y="36"/>
                    <a:pt x="69" y="28"/>
                  </a:cubicBezTo>
                  <a:cubicBezTo>
                    <a:pt x="73" y="17"/>
                    <a:pt x="77" y="15"/>
                    <a:pt x="84" y="12"/>
                  </a:cubicBezTo>
                  <a:cubicBezTo>
                    <a:pt x="84" y="12"/>
                    <a:pt x="84" y="12"/>
                    <a:pt x="85" y="11"/>
                  </a:cubicBezTo>
                  <a:cubicBezTo>
                    <a:pt x="86" y="10"/>
                    <a:pt x="92" y="8"/>
                    <a:pt x="98" y="8"/>
                  </a:cubicBezTo>
                  <a:cubicBezTo>
                    <a:pt x="101" y="8"/>
                    <a:pt x="104" y="9"/>
                    <a:pt x="106" y="10"/>
                  </a:cubicBezTo>
                  <a:cubicBezTo>
                    <a:pt x="108" y="11"/>
                    <a:pt x="111" y="14"/>
                    <a:pt x="114" y="23"/>
                  </a:cubicBezTo>
                  <a:cubicBezTo>
                    <a:pt x="121" y="38"/>
                    <a:pt x="117" y="47"/>
                    <a:pt x="115" y="50"/>
                  </a:cubicBezTo>
                  <a:cubicBezTo>
                    <a:pt x="113" y="52"/>
                    <a:pt x="113" y="54"/>
                    <a:pt x="113" y="57"/>
                  </a:cubicBezTo>
                  <a:cubicBezTo>
                    <a:pt x="115" y="64"/>
                    <a:pt x="114" y="67"/>
                    <a:pt x="114" y="67"/>
                  </a:cubicBezTo>
                  <a:cubicBezTo>
                    <a:pt x="114" y="67"/>
                    <a:pt x="113" y="69"/>
                    <a:pt x="112" y="69"/>
                  </a:cubicBezTo>
                  <a:cubicBezTo>
                    <a:pt x="109" y="73"/>
                    <a:pt x="103" y="80"/>
                    <a:pt x="103" y="95"/>
                  </a:cubicBezTo>
                  <a:cubicBezTo>
                    <a:pt x="103" y="112"/>
                    <a:pt x="116" y="121"/>
                    <a:pt x="124" y="123"/>
                  </a:cubicBezTo>
                  <a:cubicBezTo>
                    <a:pt x="124" y="123"/>
                    <a:pt x="124" y="123"/>
                    <a:pt x="124" y="123"/>
                  </a:cubicBezTo>
                  <a:cubicBezTo>
                    <a:pt x="135" y="127"/>
                    <a:pt x="145" y="131"/>
                    <a:pt x="147" y="143"/>
                  </a:cubicBezTo>
                  <a:lnTo>
                    <a:pt x="38" y="143"/>
                  </a:lnTo>
                  <a:close/>
                  <a:moveTo>
                    <a:pt x="20" y="113"/>
                  </a:moveTo>
                  <a:cubicBezTo>
                    <a:pt x="26" y="112"/>
                    <a:pt x="36" y="105"/>
                    <a:pt x="36" y="91"/>
                  </a:cubicBezTo>
                  <a:cubicBezTo>
                    <a:pt x="36" y="78"/>
                    <a:pt x="32" y="72"/>
                    <a:pt x="29" y="69"/>
                  </a:cubicBezTo>
                  <a:cubicBezTo>
                    <a:pt x="29" y="69"/>
                    <a:pt x="29" y="69"/>
                    <a:pt x="29" y="69"/>
                  </a:cubicBezTo>
                  <a:cubicBezTo>
                    <a:pt x="29" y="69"/>
                    <a:pt x="29" y="69"/>
                    <a:pt x="29" y="68"/>
                  </a:cubicBezTo>
                  <a:cubicBezTo>
                    <a:pt x="29" y="68"/>
                    <a:pt x="28" y="66"/>
                    <a:pt x="29" y="61"/>
                  </a:cubicBezTo>
                  <a:cubicBezTo>
                    <a:pt x="30" y="59"/>
                    <a:pt x="29" y="57"/>
                    <a:pt x="29" y="55"/>
                  </a:cubicBezTo>
                  <a:cubicBezTo>
                    <a:pt x="27" y="52"/>
                    <a:pt x="24" y="45"/>
                    <a:pt x="26" y="39"/>
                  </a:cubicBezTo>
                  <a:cubicBezTo>
                    <a:pt x="30" y="30"/>
                    <a:pt x="31" y="30"/>
                    <a:pt x="35" y="28"/>
                  </a:cubicBezTo>
                  <a:cubicBezTo>
                    <a:pt x="36" y="28"/>
                    <a:pt x="36" y="27"/>
                    <a:pt x="37" y="27"/>
                  </a:cubicBezTo>
                  <a:cubicBezTo>
                    <a:pt x="38" y="27"/>
                    <a:pt x="42" y="25"/>
                    <a:pt x="46" y="25"/>
                  </a:cubicBezTo>
                  <a:cubicBezTo>
                    <a:pt x="48" y="25"/>
                    <a:pt x="50" y="25"/>
                    <a:pt x="52" y="26"/>
                  </a:cubicBezTo>
                  <a:cubicBezTo>
                    <a:pt x="52" y="25"/>
                    <a:pt x="52" y="23"/>
                    <a:pt x="53" y="22"/>
                  </a:cubicBezTo>
                  <a:cubicBezTo>
                    <a:pt x="53" y="20"/>
                    <a:pt x="54" y="19"/>
                    <a:pt x="55" y="18"/>
                  </a:cubicBezTo>
                  <a:cubicBezTo>
                    <a:pt x="52" y="17"/>
                    <a:pt x="49" y="17"/>
                    <a:pt x="46" y="17"/>
                  </a:cubicBezTo>
                  <a:cubicBezTo>
                    <a:pt x="40" y="17"/>
                    <a:pt x="34" y="19"/>
                    <a:pt x="32" y="20"/>
                  </a:cubicBezTo>
                  <a:cubicBezTo>
                    <a:pt x="25" y="23"/>
                    <a:pt x="22" y="26"/>
                    <a:pt x="18" y="36"/>
                  </a:cubicBezTo>
                  <a:cubicBezTo>
                    <a:pt x="15" y="45"/>
                    <a:pt x="19" y="54"/>
                    <a:pt x="21" y="59"/>
                  </a:cubicBezTo>
                  <a:cubicBezTo>
                    <a:pt x="18" y="70"/>
                    <a:pt x="22" y="74"/>
                    <a:pt x="22" y="74"/>
                  </a:cubicBezTo>
                  <a:cubicBezTo>
                    <a:pt x="24" y="76"/>
                    <a:pt x="27" y="80"/>
                    <a:pt x="27" y="91"/>
                  </a:cubicBezTo>
                  <a:cubicBezTo>
                    <a:pt x="27" y="103"/>
                    <a:pt x="18" y="105"/>
                    <a:pt x="18" y="105"/>
                  </a:cubicBezTo>
                  <a:cubicBezTo>
                    <a:pt x="10" y="108"/>
                    <a:pt x="0" y="114"/>
                    <a:pt x="0" y="130"/>
                  </a:cubicBezTo>
                  <a:cubicBezTo>
                    <a:pt x="0" y="130"/>
                    <a:pt x="0" y="135"/>
                    <a:pt x="4" y="135"/>
                  </a:cubicBezTo>
                  <a:cubicBezTo>
                    <a:pt x="23" y="135"/>
                    <a:pt x="23" y="135"/>
                    <a:pt x="23" y="135"/>
                  </a:cubicBezTo>
                  <a:cubicBezTo>
                    <a:pt x="24" y="132"/>
                    <a:pt x="25" y="129"/>
                    <a:pt x="27" y="126"/>
                  </a:cubicBezTo>
                  <a:cubicBezTo>
                    <a:pt x="9" y="126"/>
                    <a:pt x="9" y="126"/>
                    <a:pt x="9" y="126"/>
                  </a:cubicBezTo>
                  <a:cubicBezTo>
                    <a:pt x="10" y="118"/>
                    <a:pt x="15" y="115"/>
                    <a:pt x="20" y="113"/>
                  </a:cubicBezTo>
                  <a:close/>
                  <a:moveTo>
                    <a:pt x="168" y="105"/>
                  </a:moveTo>
                  <a:cubicBezTo>
                    <a:pt x="168" y="105"/>
                    <a:pt x="158" y="103"/>
                    <a:pt x="158" y="91"/>
                  </a:cubicBezTo>
                  <a:cubicBezTo>
                    <a:pt x="158" y="80"/>
                    <a:pt x="161" y="76"/>
                    <a:pt x="163" y="74"/>
                  </a:cubicBezTo>
                  <a:cubicBezTo>
                    <a:pt x="163" y="74"/>
                    <a:pt x="167" y="70"/>
                    <a:pt x="164" y="59"/>
                  </a:cubicBezTo>
                  <a:cubicBezTo>
                    <a:pt x="167" y="54"/>
                    <a:pt x="171" y="45"/>
                    <a:pt x="167" y="36"/>
                  </a:cubicBezTo>
                  <a:cubicBezTo>
                    <a:pt x="163" y="26"/>
                    <a:pt x="160" y="23"/>
                    <a:pt x="153" y="20"/>
                  </a:cubicBezTo>
                  <a:cubicBezTo>
                    <a:pt x="151" y="19"/>
                    <a:pt x="145" y="17"/>
                    <a:pt x="139" y="17"/>
                  </a:cubicBezTo>
                  <a:cubicBezTo>
                    <a:pt x="136" y="17"/>
                    <a:pt x="133" y="17"/>
                    <a:pt x="131" y="18"/>
                  </a:cubicBezTo>
                  <a:cubicBezTo>
                    <a:pt x="132" y="21"/>
                    <a:pt x="133" y="24"/>
                    <a:pt x="133" y="26"/>
                  </a:cubicBezTo>
                  <a:cubicBezTo>
                    <a:pt x="133" y="26"/>
                    <a:pt x="134" y="26"/>
                    <a:pt x="134" y="26"/>
                  </a:cubicBezTo>
                  <a:cubicBezTo>
                    <a:pt x="135" y="25"/>
                    <a:pt x="137" y="25"/>
                    <a:pt x="139" y="25"/>
                  </a:cubicBezTo>
                  <a:cubicBezTo>
                    <a:pt x="144" y="25"/>
                    <a:pt x="148" y="27"/>
                    <a:pt x="149" y="27"/>
                  </a:cubicBezTo>
                  <a:cubicBezTo>
                    <a:pt x="149" y="27"/>
                    <a:pt x="150" y="28"/>
                    <a:pt x="150" y="28"/>
                  </a:cubicBezTo>
                  <a:cubicBezTo>
                    <a:pt x="154" y="30"/>
                    <a:pt x="156" y="30"/>
                    <a:pt x="159" y="39"/>
                  </a:cubicBezTo>
                  <a:cubicBezTo>
                    <a:pt x="162" y="45"/>
                    <a:pt x="159" y="52"/>
                    <a:pt x="157" y="55"/>
                  </a:cubicBezTo>
                  <a:cubicBezTo>
                    <a:pt x="156" y="57"/>
                    <a:pt x="156" y="59"/>
                    <a:pt x="156" y="61"/>
                  </a:cubicBezTo>
                  <a:cubicBezTo>
                    <a:pt x="157" y="66"/>
                    <a:pt x="157" y="68"/>
                    <a:pt x="157" y="68"/>
                  </a:cubicBezTo>
                  <a:cubicBezTo>
                    <a:pt x="157" y="69"/>
                    <a:pt x="157" y="69"/>
                    <a:pt x="157" y="69"/>
                  </a:cubicBezTo>
                  <a:cubicBezTo>
                    <a:pt x="156" y="69"/>
                    <a:pt x="156" y="69"/>
                    <a:pt x="156" y="69"/>
                  </a:cubicBezTo>
                  <a:cubicBezTo>
                    <a:pt x="154" y="72"/>
                    <a:pt x="150" y="78"/>
                    <a:pt x="150" y="91"/>
                  </a:cubicBezTo>
                  <a:cubicBezTo>
                    <a:pt x="150" y="105"/>
                    <a:pt x="160" y="112"/>
                    <a:pt x="165" y="113"/>
                  </a:cubicBezTo>
                  <a:cubicBezTo>
                    <a:pt x="171" y="115"/>
                    <a:pt x="176" y="118"/>
                    <a:pt x="177" y="126"/>
                  </a:cubicBezTo>
                  <a:cubicBezTo>
                    <a:pt x="159" y="126"/>
                    <a:pt x="159" y="126"/>
                    <a:pt x="159" y="126"/>
                  </a:cubicBezTo>
                  <a:cubicBezTo>
                    <a:pt x="160" y="129"/>
                    <a:pt x="162" y="132"/>
                    <a:pt x="163" y="135"/>
                  </a:cubicBezTo>
                  <a:cubicBezTo>
                    <a:pt x="181" y="135"/>
                    <a:pt x="181" y="135"/>
                    <a:pt x="181" y="135"/>
                  </a:cubicBezTo>
                  <a:cubicBezTo>
                    <a:pt x="186" y="135"/>
                    <a:pt x="186" y="130"/>
                    <a:pt x="186" y="130"/>
                  </a:cubicBezTo>
                  <a:cubicBezTo>
                    <a:pt x="186" y="114"/>
                    <a:pt x="175" y="108"/>
                    <a:pt x="168" y="105"/>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1" name="Rectangle 20"/>
          <p:cNvSpPr/>
          <p:nvPr/>
        </p:nvSpPr>
        <p:spPr>
          <a:xfrm>
            <a:off x="0" y="5493685"/>
            <a:ext cx="12192000" cy="1393783"/>
          </a:xfrm>
          <a:prstGeom prst="rect">
            <a:avLst/>
          </a:prstGeom>
          <a:solidFill>
            <a:srgbClr val="76D1FE">
              <a:alpha val="84706"/>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Tree>
    <p:extLst>
      <p:ext uri="{BB962C8B-B14F-4D97-AF65-F5344CB8AC3E}">
        <p14:creationId xmlns:p14="http://schemas.microsoft.com/office/powerpoint/2010/main" val="15000113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containers</a:t>
            </a:r>
            <a:endParaRPr lang="en-US" sz="6000" dirty="0"/>
          </a:p>
        </p:txBody>
      </p:sp>
      <p:pic>
        <p:nvPicPr>
          <p:cNvPr id="3" name="Picture 2">
            <a:extLst>
              <a:ext uri="{FF2B5EF4-FFF2-40B4-BE49-F238E27FC236}">
                <a16:creationId xmlns:a16="http://schemas.microsoft.com/office/drawing/2014/main" id="{594412C9-8328-7746-BC49-E61EB8463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818" y="1568057"/>
            <a:ext cx="4699000" cy="1968500"/>
          </a:xfrm>
          <a:prstGeom prst="rect">
            <a:avLst/>
          </a:prstGeom>
        </p:spPr>
      </p:pic>
      <p:pic>
        <p:nvPicPr>
          <p:cNvPr id="16" name="Picture 15">
            <a:extLst>
              <a:ext uri="{FF2B5EF4-FFF2-40B4-BE49-F238E27FC236}">
                <a16:creationId xmlns:a16="http://schemas.microsoft.com/office/drawing/2014/main" id="{22771330-6913-EA45-A8CC-2F7480412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290" y="2333199"/>
            <a:ext cx="4699000" cy="1968500"/>
          </a:xfrm>
          <a:prstGeom prst="rect">
            <a:avLst/>
          </a:prstGeom>
        </p:spPr>
      </p:pic>
      <p:pic>
        <p:nvPicPr>
          <p:cNvPr id="17" name="Picture 16">
            <a:extLst>
              <a:ext uri="{FF2B5EF4-FFF2-40B4-BE49-F238E27FC236}">
                <a16:creationId xmlns:a16="http://schemas.microsoft.com/office/drawing/2014/main" id="{D9C1D2A4-23F8-E444-8C36-DDE90F2AA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068" y="3228778"/>
            <a:ext cx="4699000" cy="1968500"/>
          </a:xfrm>
          <a:prstGeom prst="rect">
            <a:avLst/>
          </a:prstGeom>
        </p:spPr>
      </p:pic>
      <p:pic>
        <p:nvPicPr>
          <p:cNvPr id="19" name="Picture 18">
            <a:extLst>
              <a:ext uri="{FF2B5EF4-FFF2-40B4-BE49-F238E27FC236}">
                <a16:creationId xmlns:a16="http://schemas.microsoft.com/office/drawing/2014/main" id="{8F4DC3CC-6ACD-C547-836D-08C0E3579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846" y="4059139"/>
            <a:ext cx="4699000" cy="1968500"/>
          </a:xfrm>
          <a:prstGeom prst="rect">
            <a:avLst/>
          </a:prstGeom>
        </p:spPr>
      </p:pic>
    </p:spTree>
    <p:extLst>
      <p:ext uri="{BB962C8B-B14F-4D97-AF65-F5344CB8AC3E}">
        <p14:creationId xmlns:p14="http://schemas.microsoft.com/office/powerpoint/2010/main" val="3867985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process lifecycle</a:t>
            </a:r>
            <a:endParaRPr lang="en-US" sz="6000" dirty="0"/>
          </a:p>
        </p:txBody>
      </p:sp>
      <p:sp>
        <p:nvSpPr>
          <p:cNvPr id="29" name="TextBox 28">
            <a:extLst>
              <a:ext uri="{FF2B5EF4-FFF2-40B4-BE49-F238E27FC236}">
                <a16:creationId xmlns:a16="http://schemas.microsoft.com/office/drawing/2014/main" id="{40FAC03D-65D5-6940-A8A2-1105CEBFA3AA}"/>
              </a:ext>
            </a:extLst>
          </p:cNvPr>
          <p:cNvSpPr txBox="1"/>
          <p:nvPr/>
        </p:nvSpPr>
        <p:spPr>
          <a:xfrm>
            <a:off x="1374177" y="1341750"/>
            <a:ext cx="9153779"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All containers have a single ENTRYPOINT, or process that starts when the container starts.</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The lifecycle of the container is tied to this process. If the process ends, then the container ends.</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We can run additional processes against a container after it is started, but they do not affect the container lifecycle.</a:t>
            </a:r>
          </a:p>
        </p:txBody>
      </p:sp>
    </p:spTree>
    <p:extLst>
      <p:ext uri="{BB962C8B-B14F-4D97-AF65-F5344CB8AC3E}">
        <p14:creationId xmlns:p14="http://schemas.microsoft.com/office/powerpoint/2010/main" val="17642319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registries/repositories</a:t>
            </a:r>
            <a:endParaRPr lang="en-US" sz="6000" dirty="0"/>
          </a:p>
        </p:txBody>
      </p:sp>
      <p:pic>
        <p:nvPicPr>
          <p:cNvPr id="4" name="Picture 3">
            <a:extLst>
              <a:ext uri="{FF2B5EF4-FFF2-40B4-BE49-F238E27FC236}">
                <a16:creationId xmlns:a16="http://schemas.microsoft.com/office/drawing/2014/main" id="{B20ACE73-FB96-1C49-B713-36598B413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424" y="5096053"/>
            <a:ext cx="3322741" cy="1391959"/>
          </a:xfrm>
          <a:prstGeom prst="rect">
            <a:avLst/>
          </a:prstGeom>
        </p:spPr>
      </p:pic>
      <p:sp>
        <p:nvSpPr>
          <p:cNvPr id="5" name="TextBox 4">
            <a:extLst>
              <a:ext uri="{FF2B5EF4-FFF2-40B4-BE49-F238E27FC236}">
                <a16:creationId xmlns:a16="http://schemas.microsoft.com/office/drawing/2014/main" id="{EB5B3A7B-E8E2-AA46-8ABB-74B6F7F99969}"/>
              </a:ext>
            </a:extLst>
          </p:cNvPr>
          <p:cNvSpPr txBox="1"/>
          <p:nvPr/>
        </p:nvSpPr>
        <p:spPr>
          <a:xfrm>
            <a:off x="368424" y="4718895"/>
            <a:ext cx="3322741" cy="369332"/>
          </a:xfrm>
          <a:prstGeom prst="rect">
            <a:avLst/>
          </a:prstGeom>
          <a:noFill/>
        </p:spPr>
        <p:txBody>
          <a:bodyPr wrap="square" rtlCol="0">
            <a:spAutoFit/>
          </a:bodyPr>
          <a:lstStyle/>
          <a:p>
            <a:pPr algn="ctr"/>
            <a:r>
              <a:rPr lang="en-US" dirty="0">
                <a:solidFill>
                  <a:schemeClr val="bg1"/>
                </a:solidFill>
              </a:rPr>
              <a:t>mygninx:1.0</a:t>
            </a:r>
          </a:p>
        </p:txBody>
      </p:sp>
      <p:pic>
        <p:nvPicPr>
          <p:cNvPr id="7" name="Graphic 6" descr="Computer">
            <a:extLst>
              <a:ext uri="{FF2B5EF4-FFF2-40B4-BE49-F238E27FC236}">
                <a16:creationId xmlns:a16="http://schemas.microsoft.com/office/drawing/2014/main" id="{05D1CCAC-4AA3-5E41-BF14-FE0D75C7FD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72594" y="3981335"/>
            <a:ext cx="914400" cy="914400"/>
          </a:xfrm>
          <a:prstGeom prst="rect">
            <a:avLst/>
          </a:prstGeom>
        </p:spPr>
      </p:pic>
      <p:pic>
        <p:nvPicPr>
          <p:cNvPr id="9" name="Graphic 8" descr="Server">
            <a:extLst>
              <a:ext uri="{FF2B5EF4-FFF2-40B4-BE49-F238E27FC236}">
                <a16:creationId xmlns:a16="http://schemas.microsoft.com/office/drawing/2014/main" id="{2AE635C9-9B70-3C49-A13F-383041DBC8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22350" y="4597423"/>
            <a:ext cx="914400" cy="914400"/>
          </a:xfrm>
          <a:prstGeom prst="rect">
            <a:avLst/>
          </a:prstGeom>
        </p:spPr>
      </p:pic>
      <p:pic>
        <p:nvPicPr>
          <p:cNvPr id="11" name="Graphic 10" descr="List">
            <a:extLst>
              <a:ext uri="{FF2B5EF4-FFF2-40B4-BE49-F238E27FC236}">
                <a16:creationId xmlns:a16="http://schemas.microsoft.com/office/drawing/2014/main" id="{F97302A7-B871-394A-9235-8D0331F222F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00833" y="987414"/>
            <a:ext cx="2737022" cy="2737022"/>
          </a:xfrm>
          <a:prstGeom prst="rect">
            <a:avLst/>
          </a:prstGeom>
        </p:spPr>
      </p:pic>
      <p:sp>
        <p:nvSpPr>
          <p:cNvPr id="21" name="TextBox 20">
            <a:extLst>
              <a:ext uri="{FF2B5EF4-FFF2-40B4-BE49-F238E27FC236}">
                <a16:creationId xmlns:a16="http://schemas.microsoft.com/office/drawing/2014/main" id="{29BA3EA8-F5FC-024A-B564-934C2CA307F4}"/>
              </a:ext>
            </a:extLst>
          </p:cNvPr>
          <p:cNvSpPr txBox="1"/>
          <p:nvPr/>
        </p:nvSpPr>
        <p:spPr>
          <a:xfrm>
            <a:off x="4307973" y="3732262"/>
            <a:ext cx="3322741" cy="1754326"/>
          </a:xfrm>
          <a:prstGeom prst="rect">
            <a:avLst/>
          </a:prstGeom>
          <a:noFill/>
        </p:spPr>
        <p:txBody>
          <a:bodyPr wrap="square" rtlCol="0">
            <a:spAutoFit/>
          </a:bodyPr>
          <a:lstStyle/>
          <a:p>
            <a:pPr algn="ctr"/>
            <a:r>
              <a:rPr lang="en-US" dirty="0">
                <a:solidFill>
                  <a:schemeClr val="bg1"/>
                </a:solidFill>
              </a:rPr>
              <a:t>Registry</a:t>
            </a:r>
          </a:p>
          <a:p>
            <a:pPr algn="ctr"/>
            <a:r>
              <a:rPr lang="en-US" dirty="0">
                <a:solidFill>
                  <a:schemeClr val="bg1"/>
                </a:solidFill>
              </a:rPr>
              <a:t>mygninx:1.0</a:t>
            </a:r>
          </a:p>
          <a:p>
            <a:pPr algn="ctr"/>
            <a:r>
              <a:rPr lang="en-US" dirty="0">
                <a:solidFill>
                  <a:schemeClr val="bg1"/>
                </a:solidFill>
              </a:rPr>
              <a:t>mynginx:2.0</a:t>
            </a:r>
          </a:p>
          <a:p>
            <a:pPr algn="ctr"/>
            <a:r>
              <a:rPr lang="en-US" dirty="0">
                <a:solidFill>
                  <a:schemeClr val="bg1"/>
                </a:solidFill>
              </a:rPr>
              <a:t>myapp:v1</a:t>
            </a:r>
          </a:p>
          <a:p>
            <a:pPr algn="ctr"/>
            <a:r>
              <a:rPr lang="en-US" dirty="0">
                <a:solidFill>
                  <a:schemeClr val="bg1"/>
                </a:solidFill>
              </a:rPr>
              <a:t>myapp:v2</a:t>
            </a:r>
          </a:p>
          <a:p>
            <a:pPr algn="ctr"/>
            <a:r>
              <a:rPr lang="en-US" dirty="0">
                <a:solidFill>
                  <a:schemeClr val="bg1"/>
                </a:solidFill>
              </a:rPr>
              <a:t>myapp:v3</a:t>
            </a:r>
          </a:p>
        </p:txBody>
      </p:sp>
      <p:sp>
        <p:nvSpPr>
          <p:cNvPr id="22" name="TextBox 21">
            <a:extLst>
              <a:ext uri="{FF2B5EF4-FFF2-40B4-BE49-F238E27FC236}">
                <a16:creationId xmlns:a16="http://schemas.microsoft.com/office/drawing/2014/main" id="{520B6F4D-D7E7-AE4F-9BD0-A830F5B7693E}"/>
              </a:ext>
            </a:extLst>
          </p:cNvPr>
          <p:cNvSpPr txBox="1"/>
          <p:nvPr/>
        </p:nvSpPr>
        <p:spPr>
          <a:xfrm>
            <a:off x="9118179" y="5475289"/>
            <a:ext cx="3322741" cy="369332"/>
          </a:xfrm>
          <a:prstGeom prst="rect">
            <a:avLst/>
          </a:prstGeom>
          <a:noFill/>
        </p:spPr>
        <p:txBody>
          <a:bodyPr wrap="square" rtlCol="0">
            <a:spAutoFit/>
          </a:bodyPr>
          <a:lstStyle/>
          <a:p>
            <a:pPr algn="ctr"/>
            <a:r>
              <a:rPr lang="en-US" dirty="0">
                <a:solidFill>
                  <a:schemeClr val="bg1"/>
                </a:solidFill>
              </a:rPr>
              <a:t>Server</a:t>
            </a:r>
          </a:p>
        </p:txBody>
      </p:sp>
      <p:pic>
        <p:nvPicPr>
          <p:cNvPr id="14" name="Graphic 13" descr="Laptop">
            <a:extLst>
              <a:ext uri="{FF2B5EF4-FFF2-40B4-BE49-F238E27FC236}">
                <a16:creationId xmlns:a16="http://schemas.microsoft.com/office/drawing/2014/main" id="{0CEB5D53-E00A-FB47-8F2B-2F3755C3A3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77042" y="1341750"/>
            <a:ext cx="914400" cy="914400"/>
          </a:xfrm>
          <a:prstGeom prst="rect">
            <a:avLst/>
          </a:prstGeom>
        </p:spPr>
      </p:pic>
      <p:sp>
        <p:nvSpPr>
          <p:cNvPr id="23" name="TextBox 22">
            <a:extLst>
              <a:ext uri="{FF2B5EF4-FFF2-40B4-BE49-F238E27FC236}">
                <a16:creationId xmlns:a16="http://schemas.microsoft.com/office/drawing/2014/main" id="{B45D4933-D28C-9643-B068-F73943A344BF}"/>
              </a:ext>
            </a:extLst>
          </p:cNvPr>
          <p:cNvSpPr txBox="1"/>
          <p:nvPr/>
        </p:nvSpPr>
        <p:spPr>
          <a:xfrm>
            <a:off x="9118179" y="2111129"/>
            <a:ext cx="3322741" cy="369332"/>
          </a:xfrm>
          <a:prstGeom prst="rect">
            <a:avLst/>
          </a:prstGeom>
          <a:noFill/>
        </p:spPr>
        <p:txBody>
          <a:bodyPr wrap="square" rtlCol="0">
            <a:spAutoFit/>
          </a:bodyPr>
          <a:lstStyle/>
          <a:p>
            <a:pPr algn="ctr"/>
            <a:r>
              <a:rPr lang="en-US" dirty="0">
                <a:solidFill>
                  <a:schemeClr val="bg1"/>
                </a:solidFill>
              </a:rPr>
              <a:t>Laptop</a:t>
            </a:r>
          </a:p>
        </p:txBody>
      </p:sp>
      <p:cxnSp>
        <p:nvCxnSpPr>
          <p:cNvPr id="24" name="Straight Arrow Connector 23">
            <a:extLst>
              <a:ext uri="{FF2B5EF4-FFF2-40B4-BE49-F238E27FC236}">
                <a16:creationId xmlns:a16="http://schemas.microsoft.com/office/drawing/2014/main" id="{69ABDBCD-49CF-D846-BFD8-587E68406A78}"/>
              </a:ext>
            </a:extLst>
          </p:cNvPr>
          <p:cNvCxnSpPr/>
          <p:nvPr/>
        </p:nvCxnSpPr>
        <p:spPr>
          <a:xfrm flipV="1">
            <a:off x="2582562" y="2355925"/>
            <a:ext cx="2261287" cy="162541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D54A7AFB-D771-4847-8E8E-40D8A1D0510B}"/>
              </a:ext>
            </a:extLst>
          </p:cNvPr>
          <p:cNvCxnSpPr>
            <a:stCxn id="11" idx="3"/>
          </p:cNvCxnSpPr>
          <p:nvPr/>
        </p:nvCxnSpPr>
        <p:spPr>
          <a:xfrm flipV="1">
            <a:off x="7337855" y="1890584"/>
            <a:ext cx="2745259" cy="465341"/>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29DA1F3-F29F-B442-A9E2-D1271B8A74C5}"/>
              </a:ext>
            </a:extLst>
          </p:cNvPr>
          <p:cNvCxnSpPr/>
          <p:nvPr/>
        </p:nvCxnSpPr>
        <p:spPr>
          <a:xfrm>
            <a:off x="7348153" y="2355925"/>
            <a:ext cx="2913451" cy="2740128"/>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40FAC03D-65D5-6940-A8A2-1105CEBFA3AA}"/>
              </a:ext>
            </a:extLst>
          </p:cNvPr>
          <p:cNvSpPr txBox="1"/>
          <p:nvPr/>
        </p:nvSpPr>
        <p:spPr>
          <a:xfrm>
            <a:off x="4454788" y="5706661"/>
            <a:ext cx="6956854" cy="923330"/>
          </a:xfrm>
          <a:prstGeom prst="rect">
            <a:avLst/>
          </a:prstGeom>
          <a:noFill/>
        </p:spPr>
        <p:txBody>
          <a:bodyPr wrap="square" rtlCol="0">
            <a:spAutoFit/>
          </a:bodyPr>
          <a:lstStyle/>
          <a:p>
            <a:r>
              <a:rPr lang="en-US" dirty="0">
                <a:solidFill>
                  <a:schemeClr val="bg1"/>
                </a:solidFill>
              </a:rPr>
              <a:t>Registries can be:</a:t>
            </a:r>
          </a:p>
          <a:p>
            <a:r>
              <a:rPr lang="en-US" dirty="0">
                <a:solidFill>
                  <a:schemeClr val="bg1"/>
                </a:solidFill>
              </a:rPr>
              <a:t>Public (Docker Hub) – available for anyone</a:t>
            </a:r>
          </a:p>
          <a:p>
            <a:r>
              <a:rPr lang="en-US" dirty="0">
                <a:solidFill>
                  <a:schemeClr val="bg1"/>
                </a:solidFill>
              </a:rPr>
              <a:t>Private (your own or Docker Hub)</a:t>
            </a:r>
          </a:p>
        </p:txBody>
      </p:sp>
    </p:spTree>
    <p:extLst>
      <p:ext uri="{BB962C8B-B14F-4D97-AF65-F5344CB8AC3E}">
        <p14:creationId xmlns:p14="http://schemas.microsoft.com/office/powerpoint/2010/main" val="1900851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49" y="369988"/>
            <a:ext cx="9671901" cy="609600"/>
          </a:xfrm>
        </p:spPr>
        <p:txBody>
          <a:bodyPr>
            <a:noAutofit/>
          </a:bodyPr>
          <a:lstStyle/>
          <a:p>
            <a:pPr algn="l"/>
            <a:r>
              <a:rPr lang="en-US" sz="6000" dirty="0">
                <a:solidFill>
                  <a:prstClr val="white"/>
                </a:solidFill>
              </a:rPr>
              <a:t>docker – </a:t>
            </a:r>
            <a:r>
              <a:rPr lang="en-US" sz="6000" dirty="0">
                <a:solidFill>
                  <a:schemeClr val="accent3"/>
                </a:solidFill>
              </a:rPr>
              <a:t>private registries</a:t>
            </a:r>
            <a:endParaRPr lang="en-US" sz="6000" dirty="0"/>
          </a:p>
        </p:txBody>
      </p:sp>
      <p:sp>
        <p:nvSpPr>
          <p:cNvPr id="29" name="TextBox 28">
            <a:extLst>
              <a:ext uri="{FF2B5EF4-FFF2-40B4-BE49-F238E27FC236}">
                <a16:creationId xmlns:a16="http://schemas.microsoft.com/office/drawing/2014/main" id="{40FAC03D-65D5-6940-A8A2-1105CEBFA3AA}"/>
              </a:ext>
            </a:extLst>
          </p:cNvPr>
          <p:cNvSpPr txBox="1"/>
          <p:nvPr/>
        </p:nvSpPr>
        <p:spPr>
          <a:xfrm>
            <a:off x="1374177" y="1341750"/>
            <a:ext cx="9153779"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By default, all images are pushed to and pulled from Docker Hub</a:t>
            </a:r>
          </a:p>
          <a:p>
            <a:pPr marL="285750" indent="-285750">
              <a:buFont typeface="Arial" panose="020B0604020202020204" pitchFamily="34" charset="0"/>
              <a:buChar char="•"/>
            </a:pPr>
            <a:r>
              <a:rPr lang="en-US" sz="2000" dirty="0">
                <a:solidFill>
                  <a:schemeClr val="bg1"/>
                </a:solidFill>
              </a:rPr>
              <a:t>To push to a different registry, just include the URL to it in your image name. This tells Docker where to push or pull from.</a:t>
            </a:r>
          </a:p>
          <a:p>
            <a:pPr marL="742950" lvl="1" indent="-285750">
              <a:buFont typeface="Arial" panose="020B0604020202020204" pitchFamily="34" charset="0"/>
              <a:buChar char="•"/>
            </a:pPr>
            <a:r>
              <a:rPr lang="en-US" sz="2000" dirty="0">
                <a:solidFill>
                  <a:schemeClr val="bg1"/>
                </a:solidFill>
              </a:rPr>
              <a:t>For example, </a:t>
            </a:r>
            <a:r>
              <a:rPr lang="en-US" sz="2000" dirty="0" err="1">
                <a:solidFill>
                  <a:schemeClr val="bg1"/>
                </a:solidFill>
              </a:rPr>
              <a:t>mycompanyregistry.com</a:t>
            </a:r>
            <a:r>
              <a:rPr lang="en-US" sz="2000" dirty="0">
                <a:solidFill>
                  <a:schemeClr val="bg1"/>
                </a:solidFill>
              </a:rPr>
              <a:t>/mynginx:1.0</a:t>
            </a:r>
          </a:p>
          <a:p>
            <a:pPr marL="742950" lvl="1" indent="-285750">
              <a:buFont typeface="Arial" panose="020B0604020202020204" pitchFamily="34" charset="0"/>
              <a:buChar char="•"/>
            </a:pPr>
            <a:r>
              <a:rPr lang="en-US" sz="2000" dirty="0">
                <a:solidFill>
                  <a:schemeClr val="bg1"/>
                </a:solidFill>
              </a:rPr>
              <a:t>If the registry is secured, then use a </a:t>
            </a:r>
            <a:r>
              <a:rPr lang="en-US" sz="2000" dirty="0">
                <a:solidFill>
                  <a:schemeClr val="bg1"/>
                </a:solidFill>
                <a:latin typeface="Courier New" panose="02070309020205020404" pitchFamily="49" charset="0"/>
                <a:cs typeface="Courier New" panose="02070309020205020404" pitchFamily="49" charset="0"/>
              </a:rPr>
              <a:t>docker login </a:t>
            </a:r>
            <a:r>
              <a:rPr lang="en-US" sz="2000" dirty="0">
                <a:solidFill>
                  <a:schemeClr val="bg1"/>
                </a:solidFill>
              </a:rPr>
              <a:t>command to gain access</a:t>
            </a:r>
          </a:p>
        </p:txBody>
      </p:sp>
    </p:spTree>
    <p:extLst>
      <p:ext uri="{BB962C8B-B14F-4D97-AF65-F5344CB8AC3E}">
        <p14:creationId xmlns:p14="http://schemas.microsoft.com/office/powerpoint/2010/main" val="26075971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893647"/>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bg1"/>
                </a:solidFill>
                <a:latin typeface="Raleway Medium" panose="020B0603030101060003" pitchFamily="34" charset="77"/>
              </a:rPr>
              <a:t>Docker containers run the same based on the image every time. They are intended to be fully encapsulated.</a:t>
            </a:r>
          </a:p>
          <a:p>
            <a:pPr marL="457200" indent="-457200">
              <a:buFont typeface="Arial" panose="020B0604020202020204" pitchFamily="34" charset="0"/>
              <a:buChar char="•"/>
            </a:pPr>
            <a:r>
              <a:rPr lang="en-US" sz="2400" dirty="0">
                <a:solidFill>
                  <a:schemeClr val="bg1"/>
                </a:solidFill>
                <a:latin typeface="Raleway Medium" panose="020B0603030101060003" pitchFamily="34" charset="77"/>
              </a:rPr>
              <a:t>You can provide some basic runtime configurations</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Port mapping from container to host</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Volume mapping from container FS to host FS</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Environment variables</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Resource allowances (CPU, memory)</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Network info</a:t>
            </a:r>
          </a:p>
          <a:p>
            <a:pPr marL="914400" lvl="1" indent="-457200">
              <a:buFont typeface="Arial" panose="020B0604020202020204" pitchFamily="34" charset="0"/>
              <a:buChar char="•"/>
            </a:pPr>
            <a:r>
              <a:rPr lang="en-US" sz="2400" dirty="0">
                <a:solidFill>
                  <a:schemeClr val="bg1"/>
                </a:solidFill>
                <a:latin typeface="Raleway Medium" panose="020B0603030101060003" pitchFamily="34" charset="77"/>
              </a:rPr>
              <a:t>And much more</a:t>
            </a:r>
          </a:p>
          <a:p>
            <a:pPr marL="457200" indent="-4572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a:solidFill>
                  <a:schemeClr val="accent3"/>
                </a:solidFill>
              </a:rPr>
              <a:t>a black box</a:t>
            </a:r>
            <a:endParaRPr lang="en-US" sz="6000" dirty="0"/>
          </a:p>
        </p:txBody>
      </p:sp>
    </p:spTree>
    <p:extLst>
      <p:ext uri="{BB962C8B-B14F-4D97-AF65-F5344CB8AC3E}">
        <p14:creationId xmlns:p14="http://schemas.microsoft.com/office/powerpoint/2010/main" val="20966094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Docker cli</a:t>
            </a:r>
            <a:endParaRPr lang="en-US" sz="9600" dirty="0"/>
          </a:p>
        </p:txBody>
      </p:sp>
      <p:pic>
        <p:nvPicPr>
          <p:cNvPr id="27" name="Picture 26">
            <a:extLst>
              <a:ext uri="{FF2B5EF4-FFF2-40B4-BE49-F238E27FC236}">
                <a16:creationId xmlns:a16="http://schemas.microsoft.com/office/drawing/2014/main" id="{F889C0F5-AC87-4C4E-974D-446515C88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618" y="2390608"/>
            <a:ext cx="2095500" cy="1803400"/>
          </a:xfrm>
          <a:prstGeom prst="rect">
            <a:avLst/>
          </a:prstGeom>
        </p:spPr>
      </p:pic>
    </p:spTree>
    <p:extLst>
      <p:ext uri="{BB962C8B-B14F-4D97-AF65-F5344CB8AC3E}">
        <p14:creationId xmlns:p14="http://schemas.microsoft.com/office/powerpoint/2010/main" val="11702097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11472"/>
            <a:ext cx="9398524" cy="6155531"/>
          </a:xfrm>
          <a:prstGeom prst="rect">
            <a:avLst/>
          </a:prstGeom>
          <a:noFill/>
        </p:spPr>
        <p:txBody>
          <a:bodyPr wrap="square" rtlCol="0">
            <a:spAutoFit/>
          </a:bodyPr>
          <a:lstStyle/>
          <a:p>
            <a:r>
              <a:rPr lang="en-US" sz="2000" dirty="0">
                <a:solidFill>
                  <a:schemeClr val="bg1"/>
                </a:solidFill>
                <a:latin typeface="Raleway Medium" panose="020B0603030101060003" pitchFamily="34" charset="77"/>
              </a:rPr>
              <a:t>Docker command line interface gives us everything we need to build, interact, inspect, and run containers and images. Many of the commands mimic Linux commands. All commands start with “docker”. </a:t>
            </a:r>
          </a:p>
          <a:p>
            <a:r>
              <a:rPr lang="en-US" sz="2000" dirty="0">
                <a:solidFill>
                  <a:schemeClr val="bg1"/>
                </a:solidFill>
                <a:latin typeface="Raleway Medium" panose="020B0603030101060003" pitchFamily="34" charset="77"/>
              </a:rPr>
              <a:t>Reference:</a:t>
            </a:r>
            <a:r>
              <a:rPr lang="en-US" sz="1600" dirty="0">
                <a:solidFill>
                  <a:schemeClr val="bg1"/>
                </a:solidFill>
                <a:latin typeface="Raleway Medium" panose="020B0603030101060003" pitchFamily="34" charset="77"/>
              </a:rPr>
              <a:t> https://</a:t>
            </a:r>
            <a:r>
              <a:rPr lang="en-US" sz="1600" dirty="0" err="1">
                <a:solidFill>
                  <a:schemeClr val="bg1"/>
                </a:solidFill>
                <a:latin typeface="Raleway Medium" panose="020B0603030101060003" pitchFamily="34" charset="77"/>
              </a:rPr>
              <a:t>docs.docker.com</a:t>
            </a:r>
            <a:r>
              <a:rPr lang="en-US" sz="1600" dirty="0">
                <a:solidFill>
                  <a:schemeClr val="bg1"/>
                </a:solidFill>
                <a:latin typeface="Raleway Medium" panose="020B0603030101060003" pitchFamily="34" charset="77"/>
              </a:rPr>
              <a:t>/edge/engine/reference/</a:t>
            </a:r>
            <a:r>
              <a:rPr lang="en-US" sz="1600" dirty="0" err="1">
                <a:solidFill>
                  <a:schemeClr val="bg1"/>
                </a:solidFill>
                <a:latin typeface="Raleway Medium" panose="020B0603030101060003" pitchFamily="34" charset="77"/>
              </a:rPr>
              <a:t>commandline</a:t>
            </a:r>
            <a:r>
              <a:rPr lang="en-US" sz="1600" dirty="0">
                <a:solidFill>
                  <a:schemeClr val="bg1"/>
                </a:solidFill>
                <a:latin typeface="Raleway Medium" panose="020B0603030101060003" pitchFamily="34" charset="77"/>
              </a:rPr>
              <a:t>/docker/</a:t>
            </a:r>
            <a:endParaRPr lang="en-US" sz="2000" dirty="0">
              <a:solidFill>
                <a:schemeClr val="bg1"/>
              </a:solidFill>
              <a:latin typeface="Raleway Medium" panose="020B0603030101060003" pitchFamily="34" charset="77"/>
            </a:endParaRPr>
          </a:p>
          <a:p>
            <a:endParaRPr lang="en-US" sz="20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Containers:</a:t>
            </a:r>
          </a:p>
          <a:p>
            <a:pPr marL="800100" lvl="1" indent="-342900">
              <a:buFont typeface="Arial" panose="020B0604020202020204" pitchFamily="34" charset="0"/>
              <a:buChar char="•"/>
            </a:pPr>
            <a:r>
              <a:rPr lang="en-US" sz="2000" dirty="0" err="1">
                <a:solidFill>
                  <a:schemeClr val="bg1"/>
                </a:solidFill>
                <a:latin typeface="Raleway Medium" panose="020B0603030101060003" pitchFamily="34" charset="77"/>
              </a:rPr>
              <a:t>ps</a:t>
            </a:r>
            <a:r>
              <a:rPr lang="en-US" sz="2000" dirty="0">
                <a:solidFill>
                  <a:schemeClr val="bg1"/>
                </a:solidFill>
                <a:latin typeface="Raleway Medium" panose="020B0603030101060003" pitchFamily="34" charset="77"/>
              </a:rPr>
              <a:t> – list running containers (include –a to see stopped containers)</a:t>
            </a:r>
          </a:p>
          <a:p>
            <a:pPr marL="800100" lvl="1" indent="-342900">
              <a:buFont typeface="Arial" panose="020B0604020202020204" pitchFamily="34" charset="0"/>
              <a:buChar char="•"/>
            </a:pPr>
            <a:r>
              <a:rPr lang="en-US" sz="2000" dirty="0" err="1">
                <a:solidFill>
                  <a:schemeClr val="bg1"/>
                </a:solidFill>
                <a:latin typeface="Raleway Medium" panose="020B0603030101060003" pitchFamily="34" charset="77"/>
              </a:rPr>
              <a:t>rm</a:t>
            </a:r>
            <a:r>
              <a:rPr lang="en-US" sz="2000" dirty="0">
                <a:solidFill>
                  <a:schemeClr val="bg1"/>
                </a:solidFill>
                <a:latin typeface="Raleway Medium" panose="020B0603030101060003" pitchFamily="34" charset="77"/>
              </a:rPr>
              <a:t> – remove container</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inspect – inspect running container</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start – start a stopped container</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stop – stop running container</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restart – restart a container</a:t>
            </a:r>
          </a:p>
          <a:p>
            <a:pPr marL="800100" lvl="1" indent="-342900">
              <a:buFont typeface="Arial" panose="020B0604020202020204" pitchFamily="34" charset="0"/>
              <a:buChar char="•"/>
            </a:pPr>
            <a:r>
              <a:rPr lang="en-US" sz="2000" dirty="0" err="1">
                <a:solidFill>
                  <a:schemeClr val="bg1"/>
                </a:solidFill>
                <a:latin typeface="Raleway Medium" panose="020B0603030101060003" pitchFamily="34" charset="77"/>
              </a:rPr>
              <a:t>cp</a:t>
            </a:r>
            <a:r>
              <a:rPr lang="en-US" sz="2000" dirty="0">
                <a:solidFill>
                  <a:schemeClr val="bg1"/>
                </a:solidFill>
                <a:latin typeface="Raleway Medium" panose="020B0603030101060003" pitchFamily="34" charset="77"/>
              </a:rPr>
              <a:t> – copy files to/from a container to local filesystem</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logs – show the console output from a container</a:t>
            </a: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cli</a:t>
            </a:r>
            <a:endParaRPr lang="en-US" sz="6000" dirty="0"/>
          </a:p>
        </p:txBody>
      </p:sp>
    </p:spTree>
    <p:extLst>
      <p:ext uri="{BB962C8B-B14F-4D97-AF65-F5344CB8AC3E}">
        <p14:creationId xmlns:p14="http://schemas.microsoft.com/office/powerpoint/2010/main" val="33042541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Images:</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build – build an image from </a:t>
            </a:r>
            <a:r>
              <a:rPr lang="en-US" sz="2000" dirty="0" err="1">
                <a:solidFill>
                  <a:schemeClr val="bg1"/>
                </a:solidFill>
                <a:latin typeface="Raleway Medium" panose="020B0603030101060003" pitchFamily="34" charset="77"/>
              </a:rPr>
              <a:t>Dockerfile</a:t>
            </a:r>
            <a:endParaRPr lang="en-US" sz="2000" dirty="0">
              <a:solidFill>
                <a:schemeClr val="bg1"/>
              </a:solidFill>
              <a:latin typeface="Raleway Medium" panose="020B0603030101060003" pitchFamily="34" charset="77"/>
            </a:endParaRP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images – show images</a:t>
            </a:r>
          </a:p>
          <a:p>
            <a:pPr marL="800100" lvl="1" indent="-342900">
              <a:buFont typeface="Arial" panose="020B0604020202020204" pitchFamily="34" charset="0"/>
              <a:buChar char="•"/>
            </a:pPr>
            <a:r>
              <a:rPr lang="en-US" sz="2000" dirty="0" err="1">
                <a:solidFill>
                  <a:schemeClr val="bg1"/>
                </a:solidFill>
                <a:latin typeface="Raleway Medium" panose="020B0603030101060003" pitchFamily="34" charset="77"/>
              </a:rPr>
              <a:t>rmi</a:t>
            </a:r>
            <a:r>
              <a:rPr lang="en-US" sz="2000" dirty="0">
                <a:solidFill>
                  <a:schemeClr val="bg1"/>
                </a:solidFill>
                <a:latin typeface="Raleway Medium" panose="020B0603030101060003" pitchFamily="34" charset="77"/>
              </a:rPr>
              <a:t> – remove image</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run – run a container from an image</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-d – detached</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-p – port mapping</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-it – interactive (gets you a command line in the container)</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--name – assign a name</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-e – environment variable</a:t>
            </a:r>
          </a:p>
          <a:p>
            <a:pPr marL="1257300" lvl="2" indent="-342900">
              <a:buFont typeface="Arial" panose="020B0604020202020204" pitchFamily="34" charset="0"/>
              <a:buChar char="•"/>
            </a:pPr>
            <a:r>
              <a:rPr lang="en-US" sz="2000" dirty="0">
                <a:solidFill>
                  <a:schemeClr val="bg1"/>
                </a:solidFill>
                <a:latin typeface="Raleway Medium" panose="020B0603030101060003" pitchFamily="34" charset="77"/>
              </a:rPr>
              <a:t>-v – volume mapping</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push – push the image to a repo</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pull – pull an image from a repo</a:t>
            </a:r>
          </a:p>
          <a:p>
            <a:pPr marL="800100" lvl="1" indent="-342900">
              <a:buFont typeface="Arial" panose="020B0604020202020204" pitchFamily="34" charset="0"/>
              <a:buChar char="•"/>
            </a:pPr>
            <a:r>
              <a:rPr lang="en-US" sz="2000" dirty="0">
                <a:solidFill>
                  <a:schemeClr val="bg1"/>
                </a:solidFill>
                <a:latin typeface="Raleway Medium" panose="020B0603030101060003" pitchFamily="34" charset="77"/>
              </a:rPr>
              <a:t>tag – tag an image</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cli</a:t>
            </a:r>
            <a:endParaRPr lang="en-US" sz="6000" dirty="0"/>
          </a:p>
        </p:txBody>
      </p:sp>
    </p:spTree>
    <p:extLst>
      <p:ext uri="{BB962C8B-B14F-4D97-AF65-F5344CB8AC3E}">
        <p14:creationId xmlns:p14="http://schemas.microsoft.com/office/powerpoint/2010/main" val="10688232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570756"/>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One command you’ll use a lot is docker run. Let’s talk about a few important concepts.</a:t>
            </a:r>
          </a:p>
          <a:p>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Mappings – the left side is the host, the right is the container. This applies to ports, volumes, etc.</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Detached and interactive modes.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Naming containers</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If an image doesn’t exist on the host yet, it will be pulled before running.</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Run is a shortcut operation for:</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Docker pull &lt;image&gt;</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Docker create &lt;image&gt;</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Docker start &lt;container&gt;</a:t>
            </a:r>
          </a:p>
          <a:p>
            <a:pPr marL="342900" indent="-342900">
              <a:buFont typeface="Arial" panose="020B0604020202020204" pitchFamily="34" charset="0"/>
              <a:buChar char="•"/>
            </a:pPr>
            <a:r>
              <a:rPr lang="en-US" sz="2000" dirty="0">
                <a:solidFill>
                  <a:schemeClr val="bg1"/>
                </a:solidFill>
                <a:latin typeface="Courier New" panose="02070309020205020404" pitchFamily="49" charset="0"/>
                <a:cs typeface="Courier New" panose="02070309020205020404" pitchFamily="49" charset="0"/>
              </a:rPr>
              <a:t>docker run –d –p &lt;host&gt;:&lt;container&gt; --name=&lt;name&gt; &lt;image&gt;</a:t>
            </a:r>
            <a:endParaRPr lang="en-US" sz="2400" dirty="0">
              <a:solidFill>
                <a:schemeClr val="bg1"/>
              </a:solidFill>
              <a:latin typeface="Courier New" panose="02070309020205020404" pitchFamily="49" charset="0"/>
              <a:cs typeface="Courier New" panose="02070309020205020404" pitchFamily="49" charset="0"/>
            </a:endParaRPr>
          </a:p>
          <a:p>
            <a:pPr marL="800100" lvl="1" indent="-34290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a:solidFill>
                  <a:schemeClr val="accent3"/>
                </a:solidFill>
              </a:rPr>
              <a:t>running containers</a:t>
            </a:r>
          </a:p>
        </p:txBody>
      </p:sp>
    </p:spTree>
    <p:extLst>
      <p:ext uri="{BB962C8B-B14F-4D97-AF65-F5344CB8AC3E}">
        <p14:creationId xmlns:p14="http://schemas.microsoft.com/office/powerpoint/2010/main" val="2425215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10" y="4016920"/>
            <a:ext cx="11175647" cy="609600"/>
          </a:xfrm>
        </p:spPr>
        <p:txBody>
          <a:bodyPr>
            <a:normAutofit fontScale="90000"/>
          </a:bodyPr>
          <a:lstStyle/>
          <a:p>
            <a:r>
              <a:rPr lang="en-US" dirty="0">
                <a:solidFill>
                  <a:schemeClr val="bg1"/>
                </a:solidFill>
              </a:rPr>
              <a:t>Jenkins</a:t>
            </a:r>
            <a:endParaRPr lang="en-US" dirty="0"/>
          </a:p>
        </p:txBody>
      </p:sp>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Docker: lab</a:t>
            </a:r>
            <a:endParaRPr lang="en-US" sz="9600" dirty="0"/>
          </a:p>
        </p:txBody>
      </p:sp>
      <p:pic>
        <p:nvPicPr>
          <p:cNvPr id="27" name="Picture 26">
            <a:extLst>
              <a:ext uri="{FF2B5EF4-FFF2-40B4-BE49-F238E27FC236}">
                <a16:creationId xmlns:a16="http://schemas.microsoft.com/office/drawing/2014/main" id="{F459FE47-1FC8-F749-9D2A-BB5D52AD0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343474"/>
            <a:ext cx="2095500" cy="1803400"/>
          </a:xfrm>
          <a:prstGeom prst="rect">
            <a:avLst/>
          </a:prstGeom>
        </p:spPr>
      </p:pic>
    </p:spTree>
    <p:extLst>
      <p:ext uri="{BB962C8B-B14F-4D97-AF65-F5344CB8AC3E}">
        <p14:creationId xmlns:p14="http://schemas.microsoft.com/office/powerpoint/2010/main" val="1491319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images.unsplash.com/photo-1428677361686-f9d23be145c9?ixlib=rb-0.3.5&amp;q=80&amp;fm=jpg&amp;crop=entropy&amp;s=8b7a53570a0fd38ef8de412217d29f73"/>
          <p:cNvPicPr>
            <a:picLocks noChangeAspect="1" noChangeArrowheads="1"/>
          </p:cNvPicPr>
          <p:nvPr/>
        </p:nvPicPr>
        <p:blipFill>
          <a:blip r:embed="rId2" cstate="print">
            <a:extLst>
              <a:ext uri="{28A0092B-C50C-407E-A947-70E740481C1C}">
                <a14:useLocalDpi xmlns:a14="http://schemas.microsoft.com/office/drawing/2010/main" val="0"/>
              </a:ext>
            </a:extLst>
          </a:blip>
          <a:srcRect l="18961" t="565" r="22559" b="49907"/>
          <a:stretch>
            <a:fillRect/>
          </a:stretch>
        </p:blipFill>
        <p:spPr bwMode="auto">
          <a:xfrm>
            <a:off x="0" y="-12927"/>
            <a:ext cx="12192000" cy="6883854"/>
          </a:xfrm>
          <a:custGeom>
            <a:avLst/>
            <a:gdLst>
              <a:gd name="connsiteX0" fmla="*/ 0 w 12192000"/>
              <a:gd name="connsiteY0" fmla="*/ 0 h 6883854"/>
              <a:gd name="connsiteX1" fmla="*/ 12192000 w 12192000"/>
              <a:gd name="connsiteY1" fmla="*/ 0 h 6883854"/>
              <a:gd name="connsiteX2" fmla="*/ 12192000 w 12192000"/>
              <a:gd name="connsiteY2" fmla="*/ 6883854 h 6883854"/>
              <a:gd name="connsiteX3" fmla="*/ 0 w 12192000"/>
              <a:gd name="connsiteY3" fmla="*/ 6883854 h 6883854"/>
            </a:gdLst>
            <a:ahLst/>
            <a:cxnLst>
              <a:cxn ang="0">
                <a:pos x="connsiteX0" y="connsiteY0"/>
              </a:cxn>
              <a:cxn ang="0">
                <a:pos x="connsiteX1" y="connsiteY1"/>
              </a:cxn>
              <a:cxn ang="0">
                <a:pos x="connsiteX2" y="connsiteY2"/>
              </a:cxn>
              <a:cxn ang="0">
                <a:pos x="connsiteX3" y="connsiteY3"/>
              </a:cxn>
            </a:cxnLst>
            <a:rect l="l" t="t" r="r" b="b"/>
            <a:pathLst>
              <a:path w="12192000" h="6883854">
                <a:moveTo>
                  <a:pt x="0" y="0"/>
                </a:moveTo>
                <a:lnTo>
                  <a:pt x="12192000" y="0"/>
                </a:lnTo>
                <a:lnTo>
                  <a:pt x="12192000" y="6883854"/>
                </a:lnTo>
                <a:lnTo>
                  <a:pt x="0" y="6883854"/>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40677" y="-12927"/>
            <a:ext cx="12332677" cy="1389255"/>
            <a:chOff x="-140677" y="-12927"/>
            <a:chExt cx="12332677" cy="1389255"/>
          </a:xfrm>
        </p:grpSpPr>
        <p:sp>
          <p:nvSpPr>
            <p:cNvPr id="6" name="Rectangle 5"/>
            <p:cNvSpPr/>
            <p:nvPr/>
          </p:nvSpPr>
          <p:spPr>
            <a:xfrm>
              <a:off x="0" y="-12927"/>
              <a:ext cx="12192000" cy="1389255"/>
            </a:xfrm>
            <a:prstGeom prst="rect">
              <a:avLst/>
            </a:prstGeom>
            <a:solidFill>
              <a:srgbClr val="006496">
                <a:alpha val="84706"/>
              </a:srgbClr>
            </a:solidFill>
            <a:ln>
              <a:noFill/>
            </a:ln>
            <a:effectLst/>
          </p:spPr>
          <p:txBody>
            <a:bodyPr lIns="45719" tIns="45719" rIns="45719" bIns="45719" anchor="ctr"/>
            <a:lstStyle/>
            <a:p>
              <a:endParaRPr lang="en-US">
                <a:solidFill>
                  <a:prstClr val="white"/>
                </a:solidFill>
                <a:latin typeface="Roboto Light"/>
                <a:cs typeface="Lato" charset="0"/>
              </a:endParaRPr>
            </a:p>
          </p:txBody>
        </p:sp>
        <p:sp>
          <p:nvSpPr>
            <p:cNvPr id="7" name="TextBox 6"/>
            <p:cNvSpPr txBox="1"/>
            <p:nvPr/>
          </p:nvSpPr>
          <p:spPr>
            <a:xfrm>
              <a:off x="-140677" y="311099"/>
              <a:ext cx="4366052" cy="846386"/>
            </a:xfrm>
            <a:prstGeom prst="rect">
              <a:avLst/>
            </a:prstGeom>
            <a:noFill/>
          </p:spPr>
          <p:txBody>
            <a:bodyPr wrap="square" rtlCol="0">
              <a:spAutoFit/>
            </a:bodyPr>
            <a:lstStyle/>
            <a:p>
              <a:pPr algn="ctr"/>
              <a:r>
                <a:rPr lang="en-US" sz="4900" dirty="0">
                  <a:solidFill>
                    <a:schemeClr val="bg1"/>
                  </a:solidFill>
                  <a:latin typeface="Bebas Neue" panose="020B0606020202050201" pitchFamily="34" charset="0"/>
                </a:rPr>
                <a:t>Course agenda</a:t>
              </a:r>
            </a:p>
          </p:txBody>
        </p:sp>
      </p:grpSp>
      <p:grpSp>
        <p:nvGrpSpPr>
          <p:cNvPr id="8" name="Group 7"/>
          <p:cNvGrpSpPr/>
          <p:nvPr/>
        </p:nvGrpSpPr>
        <p:grpSpPr>
          <a:xfrm>
            <a:off x="0" y="1371800"/>
            <a:ext cx="12192000" cy="1368971"/>
            <a:chOff x="0" y="1371800"/>
            <a:chExt cx="12192000" cy="1368971"/>
          </a:xfrm>
        </p:grpSpPr>
        <p:sp>
          <p:nvSpPr>
            <p:cNvPr id="9" name="Rectangle 8"/>
            <p:cNvSpPr/>
            <p:nvPr/>
          </p:nvSpPr>
          <p:spPr>
            <a:xfrm>
              <a:off x="0" y="1371800"/>
              <a:ext cx="12192000" cy="1368971"/>
            </a:xfrm>
            <a:prstGeom prst="rect">
              <a:avLst/>
            </a:prstGeom>
            <a:solidFill>
              <a:srgbClr val="018CCF">
                <a:alpha val="85000"/>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
          <p:nvSpPr>
            <p:cNvPr id="10" name="TextBox 9"/>
            <p:cNvSpPr txBox="1"/>
            <p:nvPr/>
          </p:nvSpPr>
          <p:spPr>
            <a:xfrm>
              <a:off x="1854594" y="1710171"/>
              <a:ext cx="10164581" cy="646331"/>
            </a:xfrm>
            <a:prstGeom prst="rect">
              <a:avLst/>
            </a:prstGeom>
            <a:noFill/>
          </p:spPr>
          <p:txBody>
            <a:bodyPr wrap="square" rtlCol="0">
              <a:spAutoFit/>
            </a:bodyPr>
            <a:lstStyle/>
            <a:p>
              <a:r>
                <a:rPr lang="en-US" sz="3600" dirty="0">
                  <a:solidFill>
                    <a:schemeClr val="bg1"/>
                  </a:solidFill>
                  <a:latin typeface="Bebas Neue" panose="020B0606020202050201" pitchFamily="34" charset="0"/>
                </a:rPr>
                <a:t>section 4: </a:t>
              </a:r>
              <a:r>
                <a:rPr lang="en-US" sz="3600" dirty="0" err="1">
                  <a:solidFill>
                    <a:schemeClr val="bg1"/>
                  </a:solidFill>
                  <a:latin typeface="Bebas Neue" panose="020B0606020202050201" pitchFamily="34" charset="0"/>
                </a:rPr>
                <a:t>rv</a:t>
              </a:r>
              <a:r>
                <a:rPr lang="en-US" sz="3600" dirty="0">
                  <a:solidFill>
                    <a:schemeClr val="bg1"/>
                  </a:solidFill>
                  <a:latin typeface="Bebas Neue" panose="020B0606020202050201" pitchFamily="34" charset="0"/>
                </a:rPr>
                <a:t> store extended lab</a:t>
              </a:r>
            </a:p>
          </p:txBody>
        </p:sp>
        <p:sp>
          <p:nvSpPr>
            <p:cNvPr id="11" name="Freeform 63"/>
            <p:cNvSpPr>
              <a:spLocks noEditPoints="1"/>
            </p:cNvSpPr>
            <p:nvPr/>
          </p:nvSpPr>
          <p:spPr bwMode="auto">
            <a:xfrm>
              <a:off x="1024433" y="1861391"/>
              <a:ext cx="377319" cy="377319"/>
            </a:xfrm>
            <a:custGeom>
              <a:avLst/>
              <a:gdLst>
                <a:gd name="T0" fmla="*/ 34 w 185"/>
                <a:gd name="T1" fmla="*/ 59 h 185"/>
                <a:gd name="T2" fmla="*/ 41 w 185"/>
                <a:gd name="T3" fmla="*/ 63 h 185"/>
                <a:gd name="T4" fmla="*/ 63 w 185"/>
                <a:gd name="T5" fmla="*/ 143 h 185"/>
                <a:gd name="T6" fmla="*/ 59 w 185"/>
                <a:gd name="T7" fmla="*/ 151 h 185"/>
                <a:gd name="T8" fmla="*/ 63 w 185"/>
                <a:gd name="T9" fmla="*/ 143 h 185"/>
                <a:gd name="T10" fmla="*/ 57 w 185"/>
                <a:gd name="T11" fmla="*/ 40 h 185"/>
                <a:gd name="T12" fmla="*/ 64 w 185"/>
                <a:gd name="T13" fmla="*/ 35 h 185"/>
                <a:gd name="T14" fmla="*/ 122 w 185"/>
                <a:gd name="T15" fmla="*/ 41 h 185"/>
                <a:gd name="T16" fmla="*/ 126 w 185"/>
                <a:gd name="T17" fmla="*/ 34 h 185"/>
                <a:gd name="T18" fmla="*/ 122 w 185"/>
                <a:gd name="T19" fmla="*/ 41 h 185"/>
                <a:gd name="T20" fmla="*/ 34 w 185"/>
                <a:gd name="T21" fmla="*/ 126 h 185"/>
                <a:gd name="T22" fmla="*/ 41 w 185"/>
                <a:gd name="T23" fmla="*/ 122 h 185"/>
                <a:gd name="T24" fmla="*/ 29 w 185"/>
                <a:gd name="T25" fmla="*/ 88 h 185"/>
                <a:gd name="T26" fmla="*/ 29 w 185"/>
                <a:gd name="T27" fmla="*/ 97 h 185"/>
                <a:gd name="T28" fmla="*/ 29 w 185"/>
                <a:gd name="T29" fmla="*/ 88 h 185"/>
                <a:gd name="T30" fmla="*/ 144 w 185"/>
                <a:gd name="T31" fmla="*/ 122 h 185"/>
                <a:gd name="T32" fmla="*/ 151 w 185"/>
                <a:gd name="T33" fmla="*/ 126 h 185"/>
                <a:gd name="T34" fmla="*/ 145 w 185"/>
                <a:gd name="T35" fmla="*/ 57 h 185"/>
                <a:gd name="T36" fmla="*/ 149 w 185"/>
                <a:gd name="T37" fmla="*/ 64 h 185"/>
                <a:gd name="T38" fmla="*/ 145 w 185"/>
                <a:gd name="T39" fmla="*/ 57 h 185"/>
                <a:gd name="T40" fmla="*/ 151 w 185"/>
                <a:gd name="T41" fmla="*/ 92 h 185"/>
                <a:gd name="T42" fmla="*/ 160 w 185"/>
                <a:gd name="T43" fmla="*/ 92 h 185"/>
                <a:gd name="T44" fmla="*/ 92 w 185"/>
                <a:gd name="T45" fmla="*/ 0 h 185"/>
                <a:gd name="T46" fmla="*/ 92 w 185"/>
                <a:gd name="T47" fmla="*/ 185 h 185"/>
                <a:gd name="T48" fmla="*/ 92 w 185"/>
                <a:gd name="T49" fmla="*/ 0 h 185"/>
                <a:gd name="T50" fmla="*/ 8 w 185"/>
                <a:gd name="T51" fmla="*/ 92 h 185"/>
                <a:gd name="T52" fmla="*/ 177 w 185"/>
                <a:gd name="T53" fmla="*/ 92 h 185"/>
                <a:gd name="T54" fmla="*/ 130 w 185"/>
                <a:gd name="T55" fmla="*/ 88 h 185"/>
                <a:gd name="T56" fmla="*/ 97 w 185"/>
                <a:gd name="T57" fmla="*/ 76 h 185"/>
                <a:gd name="T58" fmla="*/ 92 w 185"/>
                <a:gd name="T59" fmla="*/ 25 h 185"/>
                <a:gd name="T60" fmla="*/ 88 w 185"/>
                <a:gd name="T61" fmla="*/ 76 h 185"/>
                <a:gd name="T62" fmla="*/ 92 w 185"/>
                <a:gd name="T63" fmla="*/ 109 h 185"/>
                <a:gd name="T64" fmla="*/ 130 w 185"/>
                <a:gd name="T65" fmla="*/ 97 h 185"/>
                <a:gd name="T66" fmla="*/ 130 w 185"/>
                <a:gd name="T67" fmla="*/ 88 h 185"/>
                <a:gd name="T68" fmla="*/ 84 w 185"/>
                <a:gd name="T69" fmla="*/ 92 h 185"/>
                <a:gd name="T70" fmla="*/ 101 w 185"/>
                <a:gd name="T71" fmla="*/ 92 h 185"/>
                <a:gd name="T72" fmla="*/ 122 w 185"/>
                <a:gd name="T73" fmla="*/ 143 h 185"/>
                <a:gd name="T74" fmla="*/ 126 w 185"/>
                <a:gd name="T75" fmla="*/ 151 h 185"/>
                <a:gd name="T76" fmla="*/ 122 w 185"/>
                <a:gd name="T77" fmla="*/ 143 h 185"/>
                <a:gd name="T78" fmla="*/ 88 w 185"/>
                <a:gd name="T79" fmla="*/ 156 h 185"/>
                <a:gd name="T80" fmla="*/ 97 w 185"/>
                <a:gd name="T81" fmla="*/ 15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5" h="185">
                  <a:moveTo>
                    <a:pt x="40" y="57"/>
                  </a:moveTo>
                  <a:cubicBezTo>
                    <a:pt x="38" y="56"/>
                    <a:pt x="35" y="57"/>
                    <a:pt x="34" y="59"/>
                  </a:cubicBezTo>
                  <a:cubicBezTo>
                    <a:pt x="33" y="61"/>
                    <a:pt x="33" y="63"/>
                    <a:pt x="35" y="64"/>
                  </a:cubicBezTo>
                  <a:cubicBezTo>
                    <a:pt x="37" y="66"/>
                    <a:pt x="40" y="65"/>
                    <a:pt x="41" y="63"/>
                  </a:cubicBezTo>
                  <a:cubicBezTo>
                    <a:pt x="42" y="61"/>
                    <a:pt x="42" y="58"/>
                    <a:pt x="40" y="57"/>
                  </a:cubicBezTo>
                  <a:close/>
                  <a:moveTo>
                    <a:pt x="63" y="143"/>
                  </a:moveTo>
                  <a:cubicBezTo>
                    <a:pt x="61" y="142"/>
                    <a:pt x="58" y="143"/>
                    <a:pt x="57" y="145"/>
                  </a:cubicBezTo>
                  <a:cubicBezTo>
                    <a:pt x="56" y="147"/>
                    <a:pt x="57" y="150"/>
                    <a:pt x="59" y="151"/>
                  </a:cubicBezTo>
                  <a:cubicBezTo>
                    <a:pt x="61" y="152"/>
                    <a:pt x="63" y="151"/>
                    <a:pt x="64" y="149"/>
                  </a:cubicBezTo>
                  <a:cubicBezTo>
                    <a:pt x="66" y="147"/>
                    <a:pt x="65" y="145"/>
                    <a:pt x="63" y="143"/>
                  </a:cubicBezTo>
                  <a:close/>
                  <a:moveTo>
                    <a:pt x="59" y="34"/>
                  </a:moveTo>
                  <a:cubicBezTo>
                    <a:pt x="57" y="35"/>
                    <a:pt x="56" y="38"/>
                    <a:pt x="57" y="40"/>
                  </a:cubicBezTo>
                  <a:cubicBezTo>
                    <a:pt x="58" y="42"/>
                    <a:pt x="61" y="42"/>
                    <a:pt x="63" y="41"/>
                  </a:cubicBezTo>
                  <a:cubicBezTo>
                    <a:pt x="65" y="40"/>
                    <a:pt x="66" y="37"/>
                    <a:pt x="64" y="35"/>
                  </a:cubicBezTo>
                  <a:cubicBezTo>
                    <a:pt x="63" y="33"/>
                    <a:pt x="61" y="33"/>
                    <a:pt x="59" y="34"/>
                  </a:cubicBezTo>
                  <a:close/>
                  <a:moveTo>
                    <a:pt x="122" y="41"/>
                  </a:moveTo>
                  <a:cubicBezTo>
                    <a:pt x="124" y="42"/>
                    <a:pt x="127" y="42"/>
                    <a:pt x="128" y="40"/>
                  </a:cubicBezTo>
                  <a:cubicBezTo>
                    <a:pt x="129" y="38"/>
                    <a:pt x="128" y="35"/>
                    <a:pt x="126" y="34"/>
                  </a:cubicBezTo>
                  <a:cubicBezTo>
                    <a:pt x="124" y="33"/>
                    <a:pt x="122" y="33"/>
                    <a:pt x="120" y="35"/>
                  </a:cubicBezTo>
                  <a:cubicBezTo>
                    <a:pt x="119" y="37"/>
                    <a:pt x="120" y="40"/>
                    <a:pt x="122" y="41"/>
                  </a:cubicBezTo>
                  <a:close/>
                  <a:moveTo>
                    <a:pt x="35" y="120"/>
                  </a:moveTo>
                  <a:cubicBezTo>
                    <a:pt x="33" y="121"/>
                    <a:pt x="33" y="124"/>
                    <a:pt x="34" y="126"/>
                  </a:cubicBezTo>
                  <a:cubicBezTo>
                    <a:pt x="35" y="128"/>
                    <a:pt x="38" y="129"/>
                    <a:pt x="40" y="128"/>
                  </a:cubicBezTo>
                  <a:cubicBezTo>
                    <a:pt x="42" y="126"/>
                    <a:pt x="42" y="124"/>
                    <a:pt x="41" y="122"/>
                  </a:cubicBezTo>
                  <a:cubicBezTo>
                    <a:pt x="40" y="120"/>
                    <a:pt x="37" y="119"/>
                    <a:pt x="35" y="120"/>
                  </a:cubicBezTo>
                  <a:close/>
                  <a:moveTo>
                    <a:pt x="29" y="88"/>
                  </a:moveTo>
                  <a:cubicBezTo>
                    <a:pt x="27" y="88"/>
                    <a:pt x="25" y="90"/>
                    <a:pt x="25" y="92"/>
                  </a:cubicBezTo>
                  <a:cubicBezTo>
                    <a:pt x="25" y="95"/>
                    <a:pt x="27" y="97"/>
                    <a:pt x="29" y="97"/>
                  </a:cubicBezTo>
                  <a:cubicBezTo>
                    <a:pt x="31" y="97"/>
                    <a:pt x="33" y="95"/>
                    <a:pt x="33" y="92"/>
                  </a:cubicBezTo>
                  <a:cubicBezTo>
                    <a:pt x="33" y="90"/>
                    <a:pt x="31" y="88"/>
                    <a:pt x="29" y="88"/>
                  </a:cubicBezTo>
                  <a:close/>
                  <a:moveTo>
                    <a:pt x="149" y="120"/>
                  </a:moveTo>
                  <a:cubicBezTo>
                    <a:pt x="147" y="119"/>
                    <a:pt x="145" y="120"/>
                    <a:pt x="144" y="122"/>
                  </a:cubicBezTo>
                  <a:cubicBezTo>
                    <a:pt x="142" y="124"/>
                    <a:pt x="143" y="126"/>
                    <a:pt x="145" y="128"/>
                  </a:cubicBezTo>
                  <a:cubicBezTo>
                    <a:pt x="147" y="129"/>
                    <a:pt x="150" y="128"/>
                    <a:pt x="151" y="126"/>
                  </a:cubicBezTo>
                  <a:cubicBezTo>
                    <a:pt x="152" y="124"/>
                    <a:pt x="151" y="121"/>
                    <a:pt x="149" y="120"/>
                  </a:cubicBezTo>
                  <a:close/>
                  <a:moveTo>
                    <a:pt x="145" y="57"/>
                  </a:moveTo>
                  <a:cubicBezTo>
                    <a:pt x="143" y="58"/>
                    <a:pt x="142" y="61"/>
                    <a:pt x="144" y="63"/>
                  </a:cubicBezTo>
                  <a:cubicBezTo>
                    <a:pt x="145" y="65"/>
                    <a:pt x="147" y="66"/>
                    <a:pt x="149" y="64"/>
                  </a:cubicBezTo>
                  <a:cubicBezTo>
                    <a:pt x="151" y="63"/>
                    <a:pt x="152" y="61"/>
                    <a:pt x="151" y="59"/>
                  </a:cubicBezTo>
                  <a:cubicBezTo>
                    <a:pt x="150" y="57"/>
                    <a:pt x="147" y="56"/>
                    <a:pt x="145" y="57"/>
                  </a:cubicBezTo>
                  <a:close/>
                  <a:moveTo>
                    <a:pt x="156" y="88"/>
                  </a:moveTo>
                  <a:cubicBezTo>
                    <a:pt x="153" y="88"/>
                    <a:pt x="151" y="90"/>
                    <a:pt x="151" y="92"/>
                  </a:cubicBezTo>
                  <a:cubicBezTo>
                    <a:pt x="151" y="95"/>
                    <a:pt x="153" y="97"/>
                    <a:pt x="156" y="97"/>
                  </a:cubicBezTo>
                  <a:cubicBezTo>
                    <a:pt x="158" y="97"/>
                    <a:pt x="160" y="95"/>
                    <a:pt x="160" y="92"/>
                  </a:cubicBezTo>
                  <a:cubicBezTo>
                    <a:pt x="160" y="90"/>
                    <a:pt x="158" y="88"/>
                    <a:pt x="156" y="88"/>
                  </a:cubicBezTo>
                  <a:close/>
                  <a:moveTo>
                    <a:pt x="92" y="0"/>
                  </a:moveTo>
                  <a:cubicBezTo>
                    <a:pt x="41" y="0"/>
                    <a:pt x="0" y="41"/>
                    <a:pt x="0" y="92"/>
                  </a:cubicBezTo>
                  <a:cubicBezTo>
                    <a:pt x="0" y="144"/>
                    <a:pt x="41" y="185"/>
                    <a:pt x="92" y="185"/>
                  </a:cubicBezTo>
                  <a:cubicBezTo>
                    <a:pt x="144" y="185"/>
                    <a:pt x="185" y="144"/>
                    <a:pt x="185" y="92"/>
                  </a:cubicBezTo>
                  <a:cubicBezTo>
                    <a:pt x="185" y="41"/>
                    <a:pt x="144" y="0"/>
                    <a:pt x="92" y="0"/>
                  </a:cubicBezTo>
                  <a:close/>
                  <a:moveTo>
                    <a:pt x="92" y="177"/>
                  </a:moveTo>
                  <a:cubicBezTo>
                    <a:pt x="46" y="177"/>
                    <a:pt x="8" y="139"/>
                    <a:pt x="8" y="92"/>
                  </a:cubicBezTo>
                  <a:cubicBezTo>
                    <a:pt x="8" y="46"/>
                    <a:pt x="46" y="8"/>
                    <a:pt x="92" y="8"/>
                  </a:cubicBezTo>
                  <a:cubicBezTo>
                    <a:pt x="139" y="8"/>
                    <a:pt x="177" y="46"/>
                    <a:pt x="177" y="92"/>
                  </a:cubicBezTo>
                  <a:cubicBezTo>
                    <a:pt x="177" y="139"/>
                    <a:pt x="139" y="177"/>
                    <a:pt x="92" y="177"/>
                  </a:cubicBezTo>
                  <a:close/>
                  <a:moveTo>
                    <a:pt x="130" y="88"/>
                  </a:moveTo>
                  <a:cubicBezTo>
                    <a:pt x="109" y="88"/>
                    <a:pt x="109" y="88"/>
                    <a:pt x="109" y="88"/>
                  </a:cubicBezTo>
                  <a:cubicBezTo>
                    <a:pt x="107" y="82"/>
                    <a:pt x="103" y="78"/>
                    <a:pt x="97" y="76"/>
                  </a:cubicBezTo>
                  <a:cubicBezTo>
                    <a:pt x="97" y="29"/>
                    <a:pt x="97" y="29"/>
                    <a:pt x="97" y="29"/>
                  </a:cubicBezTo>
                  <a:cubicBezTo>
                    <a:pt x="97" y="27"/>
                    <a:pt x="95" y="25"/>
                    <a:pt x="92" y="25"/>
                  </a:cubicBezTo>
                  <a:cubicBezTo>
                    <a:pt x="90" y="25"/>
                    <a:pt x="88" y="27"/>
                    <a:pt x="88" y="29"/>
                  </a:cubicBezTo>
                  <a:cubicBezTo>
                    <a:pt x="88" y="76"/>
                    <a:pt x="88" y="76"/>
                    <a:pt x="88" y="76"/>
                  </a:cubicBezTo>
                  <a:cubicBezTo>
                    <a:pt x="81" y="78"/>
                    <a:pt x="76" y="84"/>
                    <a:pt x="76" y="92"/>
                  </a:cubicBezTo>
                  <a:cubicBezTo>
                    <a:pt x="76" y="102"/>
                    <a:pt x="83" y="109"/>
                    <a:pt x="92" y="109"/>
                  </a:cubicBezTo>
                  <a:cubicBezTo>
                    <a:pt x="100" y="109"/>
                    <a:pt x="107" y="104"/>
                    <a:pt x="109" y="97"/>
                  </a:cubicBezTo>
                  <a:cubicBezTo>
                    <a:pt x="130" y="97"/>
                    <a:pt x="130" y="97"/>
                    <a:pt x="130" y="97"/>
                  </a:cubicBezTo>
                  <a:cubicBezTo>
                    <a:pt x="133" y="97"/>
                    <a:pt x="135" y="95"/>
                    <a:pt x="135" y="92"/>
                  </a:cubicBezTo>
                  <a:cubicBezTo>
                    <a:pt x="135" y="90"/>
                    <a:pt x="133" y="88"/>
                    <a:pt x="130" y="88"/>
                  </a:cubicBezTo>
                  <a:close/>
                  <a:moveTo>
                    <a:pt x="92" y="101"/>
                  </a:moveTo>
                  <a:cubicBezTo>
                    <a:pt x="88" y="101"/>
                    <a:pt x="84" y="97"/>
                    <a:pt x="84" y="92"/>
                  </a:cubicBezTo>
                  <a:cubicBezTo>
                    <a:pt x="84" y="88"/>
                    <a:pt x="88" y="84"/>
                    <a:pt x="92" y="84"/>
                  </a:cubicBezTo>
                  <a:cubicBezTo>
                    <a:pt x="97" y="84"/>
                    <a:pt x="101" y="88"/>
                    <a:pt x="101" y="92"/>
                  </a:cubicBezTo>
                  <a:cubicBezTo>
                    <a:pt x="101" y="97"/>
                    <a:pt x="97" y="101"/>
                    <a:pt x="92" y="101"/>
                  </a:cubicBezTo>
                  <a:close/>
                  <a:moveTo>
                    <a:pt x="122" y="143"/>
                  </a:moveTo>
                  <a:cubicBezTo>
                    <a:pt x="120" y="145"/>
                    <a:pt x="119" y="147"/>
                    <a:pt x="120" y="149"/>
                  </a:cubicBezTo>
                  <a:cubicBezTo>
                    <a:pt x="122" y="151"/>
                    <a:pt x="124" y="152"/>
                    <a:pt x="126" y="151"/>
                  </a:cubicBezTo>
                  <a:cubicBezTo>
                    <a:pt x="128" y="150"/>
                    <a:pt x="129" y="147"/>
                    <a:pt x="128" y="145"/>
                  </a:cubicBezTo>
                  <a:cubicBezTo>
                    <a:pt x="127" y="143"/>
                    <a:pt x="124" y="142"/>
                    <a:pt x="122" y="143"/>
                  </a:cubicBezTo>
                  <a:close/>
                  <a:moveTo>
                    <a:pt x="92" y="151"/>
                  </a:moveTo>
                  <a:cubicBezTo>
                    <a:pt x="90" y="151"/>
                    <a:pt x="88" y="153"/>
                    <a:pt x="88" y="156"/>
                  </a:cubicBezTo>
                  <a:cubicBezTo>
                    <a:pt x="88" y="158"/>
                    <a:pt x="90" y="160"/>
                    <a:pt x="92" y="160"/>
                  </a:cubicBezTo>
                  <a:cubicBezTo>
                    <a:pt x="95" y="160"/>
                    <a:pt x="97" y="158"/>
                    <a:pt x="97" y="156"/>
                  </a:cubicBezTo>
                  <a:cubicBezTo>
                    <a:pt x="97" y="153"/>
                    <a:pt x="95" y="151"/>
                    <a:pt x="92" y="151"/>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2" name="Group 11"/>
          <p:cNvGrpSpPr/>
          <p:nvPr/>
        </p:nvGrpSpPr>
        <p:grpSpPr>
          <a:xfrm>
            <a:off x="0" y="2740379"/>
            <a:ext cx="12192000" cy="1389255"/>
            <a:chOff x="0" y="2740379"/>
            <a:chExt cx="12192000" cy="1389255"/>
          </a:xfrm>
        </p:grpSpPr>
        <p:sp>
          <p:nvSpPr>
            <p:cNvPr id="13" name="Rectangle 12"/>
            <p:cNvSpPr/>
            <p:nvPr/>
          </p:nvSpPr>
          <p:spPr>
            <a:xfrm>
              <a:off x="0" y="2740379"/>
              <a:ext cx="12192000" cy="1389255"/>
            </a:xfrm>
            <a:prstGeom prst="rect">
              <a:avLst/>
            </a:prstGeom>
            <a:solidFill>
              <a:srgbClr val="01A4F5">
                <a:alpha val="84706"/>
              </a:srgbClr>
            </a:solidFill>
            <a:ln>
              <a:noFill/>
            </a:ln>
            <a:effectLst/>
          </p:spPr>
          <p:txBody>
            <a:bodyPr lIns="45719" tIns="45719" rIns="45719" bIns="45719" anchor="ctr"/>
            <a:lstStyle/>
            <a:p>
              <a:endParaRPr lang="en-US">
                <a:solidFill>
                  <a:prstClr val="white"/>
                </a:solidFill>
                <a:latin typeface="Roboto Light"/>
                <a:cs typeface="Lato" charset="0"/>
              </a:endParaRPr>
            </a:p>
          </p:txBody>
        </p:sp>
        <p:sp>
          <p:nvSpPr>
            <p:cNvPr id="14" name="TextBox 13"/>
            <p:cNvSpPr txBox="1"/>
            <p:nvPr/>
          </p:nvSpPr>
          <p:spPr>
            <a:xfrm>
              <a:off x="1854593" y="3141176"/>
              <a:ext cx="10052485" cy="646331"/>
            </a:xfrm>
            <a:prstGeom prst="rect">
              <a:avLst/>
            </a:prstGeom>
            <a:noFill/>
          </p:spPr>
          <p:txBody>
            <a:bodyPr wrap="square" rtlCol="0">
              <a:spAutoFit/>
            </a:bodyPr>
            <a:lstStyle/>
            <a:p>
              <a:r>
                <a:rPr lang="en-US" sz="3600" dirty="0">
                  <a:solidFill>
                    <a:schemeClr val="bg1"/>
                  </a:solidFill>
                  <a:latin typeface="Bebas Neue" panose="020B0606020202050201" pitchFamily="34" charset="0"/>
                </a:rPr>
                <a:t>bonus: overview of container orchestration and </a:t>
              </a:r>
              <a:r>
                <a:rPr lang="en-US" sz="3600" dirty="0" err="1">
                  <a:solidFill>
                    <a:schemeClr val="bg1"/>
                  </a:solidFill>
                  <a:latin typeface="Bebas Neue" panose="020B0606020202050201" pitchFamily="34" charset="0"/>
                </a:rPr>
                <a:t>kubernetes</a:t>
              </a:r>
              <a:endParaRPr lang="en-US" sz="3600" dirty="0">
                <a:solidFill>
                  <a:schemeClr val="bg1"/>
                </a:solidFill>
                <a:latin typeface="Bebas Neue" panose="020B0606020202050201" pitchFamily="34" charset="0"/>
              </a:endParaRPr>
            </a:p>
          </p:txBody>
        </p:sp>
        <p:sp>
          <p:nvSpPr>
            <p:cNvPr id="15" name="Freeform 513"/>
            <p:cNvSpPr>
              <a:spLocks noEditPoints="1"/>
            </p:cNvSpPr>
            <p:nvPr/>
          </p:nvSpPr>
          <p:spPr bwMode="auto">
            <a:xfrm>
              <a:off x="1019330" y="3245475"/>
              <a:ext cx="387524" cy="377444"/>
            </a:xfrm>
            <a:custGeom>
              <a:avLst/>
              <a:gdLst>
                <a:gd name="T0" fmla="*/ 0 w 190"/>
                <a:gd name="T1" fmla="*/ 185 h 185"/>
                <a:gd name="T2" fmla="*/ 77 w 190"/>
                <a:gd name="T3" fmla="*/ 153 h 185"/>
                <a:gd name="T4" fmla="*/ 15 w 190"/>
                <a:gd name="T5" fmla="*/ 170 h 185"/>
                <a:gd name="T6" fmla="*/ 38 w 190"/>
                <a:gd name="T7" fmla="*/ 143 h 185"/>
                <a:gd name="T8" fmla="*/ 15 w 190"/>
                <a:gd name="T9" fmla="*/ 170 h 185"/>
                <a:gd name="T10" fmla="*/ 118 w 190"/>
                <a:gd name="T11" fmla="*/ 97 h 185"/>
                <a:gd name="T12" fmla="*/ 109 w 190"/>
                <a:gd name="T13" fmla="*/ 97 h 185"/>
                <a:gd name="T14" fmla="*/ 184 w 190"/>
                <a:gd name="T15" fmla="*/ 1 h 185"/>
                <a:gd name="T16" fmla="*/ 88 w 190"/>
                <a:gd name="T17" fmla="*/ 38 h 185"/>
                <a:gd name="T18" fmla="*/ 10 w 190"/>
                <a:gd name="T19" fmla="*/ 91 h 185"/>
                <a:gd name="T20" fmla="*/ 52 w 190"/>
                <a:gd name="T21" fmla="*/ 133 h 185"/>
                <a:gd name="T22" fmla="*/ 82 w 190"/>
                <a:gd name="T23" fmla="*/ 143 h 185"/>
                <a:gd name="T24" fmla="*/ 117 w 190"/>
                <a:gd name="T25" fmla="*/ 127 h 185"/>
                <a:gd name="T26" fmla="*/ 184 w 190"/>
                <a:gd name="T27" fmla="*/ 1 h 185"/>
                <a:gd name="T28" fmla="*/ 98 w 190"/>
                <a:gd name="T29" fmla="*/ 155 h 185"/>
                <a:gd name="T30" fmla="*/ 82 w 190"/>
                <a:gd name="T31" fmla="*/ 134 h 185"/>
                <a:gd name="T32" fmla="*/ 75 w 190"/>
                <a:gd name="T33" fmla="*/ 135 h 185"/>
                <a:gd name="T34" fmla="*/ 50 w 190"/>
                <a:gd name="T35" fmla="*/ 105 h 185"/>
                <a:gd name="T36" fmla="*/ 30 w 190"/>
                <a:gd name="T37" fmla="*/ 87 h 185"/>
                <a:gd name="T38" fmla="*/ 61 w 190"/>
                <a:gd name="T39" fmla="*/ 75 h 185"/>
                <a:gd name="T40" fmla="*/ 109 w 190"/>
                <a:gd name="T41" fmla="*/ 125 h 185"/>
                <a:gd name="T42" fmla="*/ 134 w 190"/>
                <a:gd name="T43" fmla="*/ 99 h 185"/>
                <a:gd name="T44" fmla="*/ 67 w 190"/>
                <a:gd name="T45" fmla="*/ 70 h 185"/>
                <a:gd name="T46" fmla="*/ 94 w 190"/>
                <a:gd name="T47" fmla="*/ 44 h 185"/>
                <a:gd name="T48" fmla="*/ 141 w 190"/>
                <a:gd name="T49" fmla="*/ 91 h 185"/>
                <a:gd name="T50" fmla="*/ 84 w 190"/>
                <a:gd name="T51" fmla="*/ 72 h 185"/>
                <a:gd name="T52" fmla="*/ 92 w 190"/>
                <a:gd name="T53" fmla="*/ 72 h 185"/>
                <a:gd name="T54" fmla="*/ 139 w 190"/>
                <a:gd name="T55" fmla="*/ 59 h 185"/>
                <a:gd name="T56" fmla="*/ 139 w 190"/>
                <a:gd name="T57" fmla="*/ 34 h 185"/>
                <a:gd name="T58" fmla="*/ 139 w 190"/>
                <a:gd name="T59" fmla="*/ 59 h 185"/>
                <a:gd name="T60" fmla="*/ 143 w 190"/>
                <a:gd name="T61" fmla="*/ 46 h 185"/>
                <a:gd name="T62" fmla="*/ 135 w 190"/>
                <a:gd name="T63" fmla="*/ 46 h 185"/>
                <a:gd name="T64" fmla="*/ 101 w 190"/>
                <a:gd name="T65" fmla="*/ 88 h 185"/>
                <a:gd name="T66" fmla="*/ 101 w 190"/>
                <a:gd name="T67" fmla="*/ 80 h 185"/>
                <a:gd name="T68" fmla="*/ 101 w 190"/>
                <a:gd name="T69"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85">
                  <a:moveTo>
                    <a:pt x="32" y="104"/>
                  </a:moveTo>
                  <a:cubicBezTo>
                    <a:pt x="0" y="185"/>
                    <a:pt x="0" y="185"/>
                    <a:pt x="0" y="185"/>
                  </a:cubicBezTo>
                  <a:cubicBezTo>
                    <a:pt x="82" y="153"/>
                    <a:pt x="82" y="153"/>
                    <a:pt x="82" y="153"/>
                  </a:cubicBezTo>
                  <a:cubicBezTo>
                    <a:pt x="80" y="153"/>
                    <a:pt x="79" y="153"/>
                    <a:pt x="77" y="153"/>
                  </a:cubicBezTo>
                  <a:cubicBezTo>
                    <a:pt x="52" y="153"/>
                    <a:pt x="29" y="129"/>
                    <a:pt x="32" y="104"/>
                  </a:cubicBezTo>
                  <a:close/>
                  <a:moveTo>
                    <a:pt x="15" y="170"/>
                  </a:moveTo>
                  <a:cubicBezTo>
                    <a:pt x="30" y="132"/>
                    <a:pt x="30" y="132"/>
                    <a:pt x="30" y="132"/>
                  </a:cubicBezTo>
                  <a:cubicBezTo>
                    <a:pt x="32" y="136"/>
                    <a:pt x="35" y="140"/>
                    <a:pt x="38" y="143"/>
                  </a:cubicBezTo>
                  <a:cubicBezTo>
                    <a:pt x="42" y="148"/>
                    <a:pt x="47" y="152"/>
                    <a:pt x="53" y="155"/>
                  </a:cubicBezTo>
                  <a:lnTo>
                    <a:pt x="15" y="170"/>
                  </a:lnTo>
                  <a:close/>
                  <a:moveTo>
                    <a:pt x="113" y="101"/>
                  </a:moveTo>
                  <a:cubicBezTo>
                    <a:pt x="116" y="101"/>
                    <a:pt x="118" y="99"/>
                    <a:pt x="118" y="97"/>
                  </a:cubicBezTo>
                  <a:cubicBezTo>
                    <a:pt x="118" y="95"/>
                    <a:pt x="116" y="93"/>
                    <a:pt x="113" y="93"/>
                  </a:cubicBezTo>
                  <a:cubicBezTo>
                    <a:pt x="111" y="93"/>
                    <a:pt x="109" y="95"/>
                    <a:pt x="109" y="97"/>
                  </a:cubicBezTo>
                  <a:cubicBezTo>
                    <a:pt x="109" y="99"/>
                    <a:pt x="111" y="101"/>
                    <a:pt x="113" y="101"/>
                  </a:cubicBezTo>
                  <a:close/>
                  <a:moveTo>
                    <a:pt x="184" y="1"/>
                  </a:moveTo>
                  <a:cubicBezTo>
                    <a:pt x="183" y="0"/>
                    <a:pt x="180" y="0"/>
                    <a:pt x="177" y="0"/>
                  </a:cubicBezTo>
                  <a:cubicBezTo>
                    <a:pt x="159" y="0"/>
                    <a:pt x="113" y="13"/>
                    <a:pt x="88" y="38"/>
                  </a:cubicBezTo>
                  <a:cubicBezTo>
                    <a:pt x="82" y="44"/>
                    <a:pt x="62" y="62"/>
                    <a:pt x="58" y="68"/>
                  </a:cubicBezTo>
                  <a:cubicBezTo>
                    <a:pt x="43" y="72"/>
                    <a:pt x="22" y="80"/>
                    <a:pt x="10" y="91"/>
                  </a:cubicBezTo>
                  <a:cubicBezTo>
                    <a:pt x="10" y="91"/>
                    <a:pt x="25" y="91"/>
                    <a:pt x="42" y="103"/>
                  </a:cubicBezTo>
                  <a:cubicBezTo>
                    <a:pt x="40" y="113"/>
                    <a:pt x="43" y="124"/>
                    <a:pt x="52" y="133"/>
                  </a:cubicBezTo>
                  <a:cubicBezTo>
                    <a:pt x="59" y="140"/>
                    <a:pt x="67" y="144"/>
                    <a:pt x="75" y="144"/>
                  </a:cubicBezTo>
                  <a:cubicBezTo>
                    <a:pt x="78" y="144"/>
                    <a:pt x="80" y="143"/>
                    <a:pt x="82" y="143"/>
                  </a:cubicBezTo>
                  <a:cubicBezTo>
                    <a:pt x="94" y="160"/>
                    <a:pt x="94" y="175"/>
                    <a:pt x="94" y="175"/>
                  </a:cubicBezTo>
                  <a:cubicBezTo>
                    <a:pt x="105" y="163"/>
                    <a:pt x="113" y="142"/>
                    <a:pt x="117" y="127"/>
                  </a:cubicBezTo>
                  <a:cubicBezTo>
                    <a:pt x="124" y="123"/>
                    <a:pt x="141" y="103"/>
                    <a:pt x="147" y="97"/>
                  </a:cubicBezTo>
                  <a:cubicBezTo>
                    <a:pt x="177" y="68"/>
                    <a:pt x="190" y="7"/>
                    <a:pt x="184" y="1"/>
                  </a:cubicBezTo>
                  <a:close/>
                  <a:moveTo>
                    <a:pt x="109" y="125"/>
                  </a:moveTo>
                  <a:cubicBezTo>
                    <a:pt x="106" y="136"/>
                    <a:pt x="102" y="147"/>
                    <a:pt x="98" y="155"/>
                  </a:cubicBezTo>
                  <a:cubicBezTo>
                    <a:pt x="96" y="150"/>
                    <a:pt x="93" y="144"/>
                    <a:pt x="89" y="138"/>
                  </a:cubicBezTo>
                  <a:cubicBezTo>
                    <a:pt x="88" y="136"/>
                    <a:pt x="85" y="134"/>
                    <a:pt x="82" y="134"/>
                  </a:cubicBezTo>
                  <a:cubicBezTo>
                    <a:pt x="82" y="134"/>
                    <a:pt x="81" y="134"/>
                    <a:pt x="80" y="135"/>
                  </a:cubicBezTo>
                  <a:cubicBezTo>
                    <a:pt x="79" y="135"/>
                    <a:pt x="77" y="135"/>
                    <a:pt x="75" y="135"/>
                  </a:cubicBezTo>
                  <a:cubicBezTo>
                    <a:pt x="69" y="135"/>
                    <a:pt x="63" y="132"/>
                    <a:pt x="58" y="127"/>
                  </a:cubicBezTo>
                  <a:cubicBezTo>
                    <a:pt x="51" y="121"/>
                    <a:pt x="48" y="113"/>
                    <a:pt x="50" y="105"/>
                  </a:cubicBezTo>
                  <a:cubicBezTo>
                    <a:pt x="51" y="101"/>
                    <a:pt x="50" y="98"/>
                    <a:pt x="47" y="96"/>
                  </a:cubicBezTo>
                  <a:cubicBezTo>
                    <a:pt x="41" y="92"/>
                    <a:pt x="35" y="89"/>
                    <a:pt x="30" y="87"/>
                  </a:cubicBezTo>
                  <a:cubicBezTo>
                    <a:pt x="38" y="83"/>
                    <a:pt x="49" y="79"/>
                    <a:pt x="60" y="76"/>
                  </a:cubicBezTo>
                  <a:cubicBezTo>
                    <a:pt x="60" y="76"/>
                    <a:pt x="60" y="76"/>
                    <a:pt x="61" y="75"/>
                  </a:cubicBezTo>
                  <a:cubicBezTo>
                    <a:pt x="110" y="124"/>
                    <a:pt x="110" y="124"/>
                    <a:pt x="110" y="124"/>
                  </a:cubicBezTo>
                  <a:cubicBezTo>
                    <a:pt x="110" y="125"/>
                    <a:pt x="109" y="125"/>
                    <a:pt x="109" y="125"/>
                  </a:cubicBezTo>
                  <a:close/>
                  <a:moveTo>
                    <a:pt x="141" y="91"/>
                  </a:moveTo>
                  <a:cubicBezTo>
                    <a:pt x="140" y="93"/>
                    <a:pt x="137" y="96"/>
                    <a:pt x="134" y="99"/>
                  </a:cubicBezTo>
                  <a:cubicBezTo>
                    <a:pt x="129" y="105"/>
                    <a:pt x="120" y="113"/>
                    <a:pt x="115" y="118"/>
                  </a:cubicBezTo>
                  <a:cubicBezTo>
                    <a:pt x="67" y="70"/>
                    <a:pt x="67" y="70"/>
                    <a:pt x="67" y="70"/>
                  </a:cubicBezTo>
                  <a:cubicBezTo>
                    <a:pt x="72" y="65"/>
                    <a:pt x="80" y="56"/>
                    <a:pt x="86" y="51"/>
                  </a:cubicBezTo>
                  <a:cubicBezTo>
                    <a:pt x="89" y="48"/>
                    <a:pt x="92" y="45"/>
                    <a:pt x="94" y="44"/>
                  </a:cubicBezTo>
                  <a:cubicBezTo>
                    <a:pt x="116" y="21"/>
                    <a:pt x="160" y="8"/>
                    <a:pt x="177" y="8"/>
                  </a:cubicBezTo>
                  <a:cubicBezTo>
                    <a:pt x="177" y="22"/>
                    <a:pt x="165" y="68"/>
                    <a:pt x="141" y="91"/>
                  </a:cubicBezTo>
                  <a:close/>
                  <a:moveTo>
                    <a:pt x="88" y="67"/>
                  </a:moveTo>
                  <a:cubicBezTo>
                    <a:pt x="86" y="67"/>
                    <a:pt x="84" y="69"/>
                    <a:pt x="84" y="72"/>
                  </a:cubicBezTo>
                  <a:cubicBezTo>
                    <a:pt x="84" y="74"/>
                    <a:pt x="86" y="76"/>
                    <a:pt x="88" y="76"/>
                  </a:cubicBezTo>
                  <a:cubicBezTo>
                    <a:pt x="90" y="76"/>
                    <a:pt x="92" y="74"/>
                    <a:pt x="92" y="72"/>
                  </a:cubicBezTo>
                  <a:cubicBezTo>
                    <a:pt x="92" y="69"/>
                    <a:pt x="90" y="67"/>
                    <a:pt x="88" y="67"/>
                  </a:cubicBezTo>
                  <a:close/>
                  <a:moveTo>
                    <a:pt x="139" y="59"/>
                  </a:moveTo>
                  <a:cubicBezTo>
                    <a:pt x="146" y="59"/>
                    <a:pt x="151" y="53"/>
                    <a:pt x="151" y="46"/>
                  </a:cubicBezTo>
                  <a:cubicBezTo>
                    <a:pt x="151" y="39"/>
                    <a:pt x="146" y="34"/>
                    <a:pt x="139" y="34"/>
                  </a:cubicBezTo>
                  <a:cubicBezTo>
                    <a:pt x="132" y="34"/>
                    <a:pt x="126" y="39"/>
                    <a:pt x="126" y="46"/>
                  </a:cubicBezTo>
                  <a:cubicBezTo>
                    <a:pt x="126" y="53"/>
                    <a:pt x="132" y="59"/>
                    <a:pt x="139" y="59"/>
                  </a:cubicBezTo>
                  <a:close/>
                  <a:moveTo>
                    <a:pt x="139" y="42"/>
                  </a:moveTo>
                  <a:cubicBezTo>
                    <a:pt x="141" y="42"/>
                    <a:pt x="143" y="44"/>
                    <a:pt x="143" y="46"/>
                  </a:cubicBezTo>
                  <a:cubicBezTo>
                    <a:pt x="143" y="49"/>
                    <a:pt x="141" y="50"/>
                    <a:pt x="139" y="50"/>
                  </a:cubicBezTo>
                  <a:cubicBezTo>
                    <a:pt x="136" y="50"/>
                    <a:pt x="135" y="49"/>
                    <a:pt x="135" y="46"/>
                  </a:cubicBezTo>
                  <a:cubicBezTo>
                    <a:pt x="135" y="44"/>
                    <a:pt x="136" y="42"/>
                    <a:pt x="139" y="42"/>
                  </a:cubicBezTo>
                  <a:close/>
                  <a:moveTo>
                    <a:pt x="101" y="88"/>
                  </a:moveTo>
                  <a:cubicBezTo>
                    <a:pt x="103" y="88"/>
                    <a:pt x="105" y="87"/>
                    <a:pt x="105" y="84"/>
                  </a:cubicBezTo>
                  <a:cubicBezTo>
                    <a:pt x="105" y="82"/>
                    <a:pt x="103" y="80"/>
                    <a:pt x="101" y="80"/>
                  </a:cubicBezTo>
                  <a:cubicBezTo>
                    <a:pt x="98" y="80"/>
                    <a:pt x="97" y="82"/>
                    <a:pt x="97" y="84"/>
                  </a:cubicBezTo>
                  <a:cubicBezTo>
                    <a:pt x="97" y="87"/>
                    <a:pt x="98" y="88"/>
                    <a:pt x="101" y="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7" name="Rectangle 16"/>
          <p:cNvSpPr/>
          <p:nvPr/>
        </p:nvSpPr>
        <p:spPr>
          <a:xfrm>
            <a:off x="0" y="4129242"/>
            <a:ext cx="12192000" cy="1364443"/>
          </a:xfrm>
          <a:prstGeom prst="rect">
            <a:avLst/>
          </a:prstGeom>
          <a:solidFill>
            <a:srgbClr val="34BBFE">
              <a:alpha val="84706"/>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
        <p:nvSpPr>
          <p:cNvPr id="21" name="Rectangle 20"/>
          <p:cNvSpPr/>
          <p:nvPr/>
        </p:nvSpPr>
        <p:spPr>
          <a:xfrm>
            <a:off x="0" y="5493685"/>
            <a:ext cx="12192000" cy="1393783"/>
          </a:xfrm>
          <a:prstGeom prst="rect">
            <a:avLst/>
          </a:prstGeom>
          <a:solidFill>
            <a:srgbClr val="76D1FE">
              <a:alpha val="84706"/>
            </a:srgbClr>
          </a:solidFill>
          <a:ln>
            <a:noFill/>
          </a:ln>
          <a:effectLst/>
        </p:spPr>
        <p:txBody>
          <a:bodyPr lIns="45719" tIns="45719" rIns="45719" bIns="45719" anchor="ctr"/>
          <a:lstStyle/>
          <a:p>
            <a:endParaRPr lang="en-US" dirty="0">
              <a:solidFill>
                <a:prstClr val="white"/>
              </a:solidFill>
              <a:latin typeface="Roboto Light"/>
              <a:cs typeface="Lato" charset="0"/>
            </a:endParaRPr>
          </a:p>
        </p:txBody>
      </p:sp>
    </p:spTree>
    <p:extLst>
      <p:ext uri="{BB962C8B-B14F-4D97-AF65-F5344CB8AC3E}">
        <p14:creationId xmlns:p14="http://schemas.microsoft.com/office/powerpoint/2010/main" val="3921710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154984"/>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Let’s get a crash course on spinning up Docker containers. I have not provided the commands to do this. You’ll find it in the image page on Docker Hub!</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Let’s run a container of the Jenkins image on our local machines.</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Find the image on Docker Hub – review the instructions</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Run the image locally</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Bring up the UI in your browser</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Inspect the logs for the key to login</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Now spin up a new Jenkins container while the old one is still running. Then try to connect to it as well with a browser.</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a:solidFill>
                  <a:schemeClr val="accent3"/>
                </a:solidFill>
              </a:rPr>
              <a:t>Jenkins lab</a:t>
            </a:r>
          </a:p>
        </p:txBody>
      </p:sp>
    </p:spTree>
    <p:extLst>
      <p:ext uri="{BB962C8B-B14F-4D97-AF65-F5344CB8AC3E}">
        <p14:creationId xmlns:p14="http://schemas.microsoft.com/office/powerpoint/2010/main" val="28229843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10" y="4016920"/>
            <a:ext cx="11175647" cy="609600"/>
          </a:xfrm>
        </p:spPr>
        <p:txBody>
          <a:bodyPr>
            <a:normAutofit fontScale="90000"/>
          </a:bodyPr>
          <a:lstStyle/>
          <a:p>
            <a:r>
              <a:rPr lang="en-US" dirty="0" err="1">
                <a:solidFill>
                  <a:schemeClr val="bg1"/>
                </a:solidFill>
              </a:rPr>
              <a:t>mysql</a:t>
            </a:r>
            <a:endParaRPr lang="en-US" dirty="0"/>
          </a:p>
        </p:txBody>
      </p:sp>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Docker: lab</a:t>
            </a:r>
            <a:endParaRPr lang="en-US" sz="9600" dirty="0"/>
          </a:p>
        </p:txBody>
      </p:sp>
      <p:pic>
        <p:nvPicPr>
          <p:cNvPr id="27" name="Picture 26">
            <a:extLst>
              <a:ext uri="{FF2B5EF4-FFF2-40B4-BE49-F238E27FC236}">
                <a16:creationId xmlns:a16="http://schemas.microsoft.com/office/drawing/2014/main" id="{F459FE47-1FC8-F749-9D2A-BB5D52AD0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343474"/>
            <a:ext cx="2095500" cy="1803400"/>
          </a:xfrm>
          <a:prstGeom prst="rect">
            <a:avLst/>
          </a:prstGeom>
        </p:spPr>
      </p:pic>
    </p:spTree>
    <p:extLst>
      <p:ext uri="{BB962C8B-B14F-4D97-AF65-F5344CB8AC3E}">
        <p14:creationId xmlns:p14="http://schemas.microsoft.com/office/powerpoint/2010/main" val="36287375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893647"/>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Let’s see some additional runtime parameters that can be passed in to a container.</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Let’s run a container of the </a:t>
            </a:r>
            <a:r>
              <a:rPr lang="en-US" sz="2400" dirty="0" err="1">
                <a:solidFill>
                  <a:schemeClr val="bg1"/>
                </a:solidFill>
                <a:latin typeface="Raleway Medium" panose="020B0603030101060003" pitchFamily="34" charset="77"/>
              </a:rPr>
              <a:t>Mysql</a:t>
            </a:r>
            <a:r>
              <a:rPr lang="en-US" sz="2400" dirty="0">
                <a:solidFill>
                  <a:schemeClr val="bg1"/>
                </a:solidFill>
                <a:latin typeface="Raleway Medium" panose="020B0603030101060003" pitchFamily="34" charset="77"/>
              </a:rPr>
              <a:t> image on our local machines.</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Find the image on Docker Hub – review the instructions</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Run the image locally (use tag 5.7). Pass in environment variables to allow access to the database and also volume mapping.</a:t>
            </a: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If you have </a:t>
            </a:r>
            <a:r>
              <a:rPr lang="en-US" sz="2400" dirty="0" err="1">
                <a:solidFill>
                  <a:schemeClr val="bg1"/>
                </a:solidFill>
                <a:latin typeface="Raleway Medium" panose="020B0603030101060003" pitchFamily="34" charset="77"/>
              </a:rPr>
              <a:t>Mysql</a:t>
            </a:r>
            <a:r>
              <a:rPr lang="en-US" sz="2400" dirty="0">
                <a:solidFill>
                  <a:schemeClr val="bg1"/>
                </a:solidFill>
                <a:latin typeface="Raleway Medium" panose="020B0603030101060003" pitchFamily="34" charset="77"/>
              </a:rPr>
              <a:t> tools already installed on your workstation, try to connect, add some data.</a:t>
            </a: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r>
              <a:rPr lang="en-US" sz="2400" dirty="0">
                <a:solidFill>
                  <a:schemeClr val="bg1"/>
                </a:solidFill>
                <a:latin typeface="Raleway Medium" panose="020B0603030101060003" pitchFamily="34" charset="77"/>
              </a:rPr>
              <a:t>Once done Tim will demo it, changing data and then killing the container to demonstrate how the volume lives on.</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err="1">
                <a:solidFill>
                  <a:schemeClr val="accent3"/>
                </a:solidFill>
              </a:rPr>
              <a:t>mysql</a:t>
            </a:r>
            <a:r>
              <a:rPr lang="en-US" sz="6000" dirty="0">
                <a:solidFill>
                  <a:schemeClr val="accent3"/>
                </a:solidFill>
              </a:rPr>
              <a:t> lab</a:t>
            </a:r>
          </a:p>
        </p:txBody>
      </p:sp>
    </p:spTree>
    <p:extLst>
      <p:ext uri="{BB962C8B-B14F-4D97-AF65-F5344CB8AC3E}">
        <p14:creationId xmlns:p14="http://schemas.microsoft.com/office/powerpoint/2010/main" val="42241265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261884"/>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Command to run with port mapping, environment, and volume:</a:t>
            </a:r>
          </a:p>
          <a:p>
            <a:r>
              <a:rPr lang="en-US" sz="1400" dirty="0">
                <a:solidFill>
                  <a:schemeClr val="bg1"/>
                </a:solidFill>
                <a:latin typeface="Courier New" panose="02070309020205020404" pitchFamily="49" charset="0"/>
                <a:cs typeface="Courier New" panose="02070309020205020404" pitchFamily="49" charset="0"/>
              </a:rPr>
              <a:t>docker run --name some-</a:t>
            </a:r>
            <a:r>
              <a:rPr lang="en-US" sz="1400" dirty="0" err="1">
                <a:solidFill>
                  <a:schemeClr val="bg1"/>
                </a:solidFill>
                <a:latin typeface="Courier New" panose="02070309020205020404" pitchFamily="49" charset="0"/>
                <a:cs typeface="Courier New" panose="02070309020205020404" pitchFamily="49" charset="0"/>
              </a:rPr>
              <a:t>mysql</a:t>
            </a:r>
            <a:r>
              <a:rPr lang="en-US" sz="1400" dirty="0">
                <a:solidFill>
                  <a:schemeClr val="bg1"/>
                </a:solidFill>
                <a:latin typeface="Courier New" panose="02070309020205020404" pitchFamily="49" charset="0"/>
                <a:cs typeface="Courier New" panose="02070309020205020404" pitchFamily="49" charset="0"/>
              </a:rPr>
              <a:t> -v /Users/</a:t>
            </a:r>
            <a:r>
              <a:rPr lang="en-US" sz="1400" dirty="0" err="1">
                <a:solidFill>
                  <a:schemeClr val="bg1"/>
                </a:solidFill>
                <a:latin typeface="Courier New" panose="02070309020205020404" pitchFamily="49" charset="0"/>
                <a:cs typeface="Courier New" panose="02070309020205020404" pitchFamily="49" charset="0"/>
              </a:rPr>
              <a:t>tsolley</a:t>
            </a:r>
            <a:r>
              <a:rPr lang="en-US" sz="1400" dirty="0">
                <a:solidFill>
                  <a:schemeClr val="bg1"/>
                </a:solidFill>
                <a:latin typeface="Courier New" panose="02070309020205020404" pitchFamily="49" charset="0"/>
                <a:cs typeface="Courier New" panose="02070309020205020404" pitchFamily="49" charset="0"/>
              </a:rPr>
              <a:t>/Desktop/Temp/</a:t>
            </a:r>
            <a:r>
              <a:rPr lang="en-US" sz="1400" dirty="0" err="1">
                <a:solidFill>
                  <a:schemeClr val="bg1"/>
                </a:solidFill>
                <a:latin typeface="Courier New" panose="02070309020205020404" pitchFamily="49" charset="0"/>
                <a:cs typeface="Courier New" panose="02070309020205020404" pitchFamily="49" charset="0"/>
              </a:rPr>
              <a:t>mysql</a:t>
            </a:r>
            <a:r>
              <a:rPr lang="en-US" sz="1400" dirty="0">
                <a:solidFill>
                  <a:schemeClr val="bg1"/>
                </a:solidFill>
                <a:latin typeface="Courier New" panose="02070309020205020404" pitchFamily="49" charset="0"/>
                <a:cs typeface="Courier New" panose="02070309020205020404" pitchFamily="49" charset="0"/>
              </a:rPr>
              <a:t>:/</a:t>
            </a:r>
            <a:r>
              <a:rPr lang="en-US" sz="1400" dirty="0" err="1">
                <a:solidFill>
                  <a:schemeClr val="bg1"/>
                </a:solidFill>
                <a:latin typeface="Courier New" panose="02070309020205020404" pitchFamily="49" charset="0"/>
                <a:cs typeface="Courier New" panose="02070309020205020404" pitchFamily="49" charset="0"/>
              </a:rPr>
              <a:t>var</a:t>
            </a:r>
            <a:r>
              <a:rPr lang="en-US" sz="1400" dirty="0">
                <a:solidFill>
                  <a:schemeClr val="bg1"/>
                </a:solidFill>
                <a:latin typeface="Courier New" panose="02070309020205020404" pitchFamily="49" charset="0"/>
                <a:cs typeface="Courier New" panose="02070309020205020404" pitchFamily="49" charset="0"/>
              </a:rPr>
              <a:t>/lib/</a:t>
            </a:r>
            <a:r>
              <a:rPr lang="en-US" sz="1400" dirty="0" err="1">
                <a:solidFill>
                  <a:schemeClr val="bg1"/>
                </a:solidFill>
                <a:latin typeface="Courier New" panose="02070309020205020404" pitchFamily="49" charset="0"/>
                <a:cs typeface="Courier New" panose="02070309020205020404" pitchFamily="49" charset="0"/>
              </a:rPr>
              <a:t>mysql</a:t>
            </a:r>
            <a:r>
              <a:rPr lang="en-US" sz="1400" dirty="0">
                <a:solidFill>
                  <a:schemeClr val="bg1"/>
                </a:solidFill>
                <a:latin typeface="Courier New" panose="02070309020205020404" pitchFamily="49" charset="0"/>
                <a:cs typeface="Courier New" panose="02070309020205020404" pitchFamily="49" charset="0"/>
              </a:rPr>
              <a:t> -e MYSQL_ROOT_PASSWORD=my-secret-pw -d -p 3306:3306 mysql:5.7</a:t>
            </a:r>
          </a:p>
          <a:p>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err="1">
                <a:solidFill>
                  <a:schemeClr val="accent3"/>
                </a:solidFill>
              </a:rPr>
              <a:t>mysql</a:t>
            </a:r>
            <a:r>
              <a:rPr lang="en-US" sz="6000" dirty="0">
                <a:solidFill>
                  <a:schemeClr val="accent3"/>
                </a:solidFill>
              </a:rPr>
              <a:t> lab</a:t>
            </a:r>
          </a:p>
        </p:txBody>
      </p:sp>
    </p:spTree>
    <p:extLst>
      <p:ext uri="{BB962C8B-B14F-4D97-AF65-F5344CB8AC3E}">
        <p14:creationId xmlns:p14="http://schemas.microsoft.com/office/powerpoint/2010/main" val="17401762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err="1">
                <a:solidFill>
                  <a:prstClr val="white"/>
                </a:solidFill>
              </a:rPr>
              <a:t>Dockerfiles</a:t>
            </a:r>
            <a:endParaRPr lang="en-US" sz="9600" dirty="0"/>
          </a:p>
        </p:txBody>
      </p:sp>
      <p:pic>
        <p:nvPicPr>
          <p:cNvPr id="27" name="Picture 26">
            <a:extLst>
              <a:ext uri="{FF2B5EF4-FFF2-40B4-BE49-F238E27FC236}">
                <a16:creationId xmlns:a16="http://schemas.microsoft.com/office/drawing/2014/main" id="{F459FE47-1FC8-F749-9D2A-BB5D52AD0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343474"/>
            <a:ext cx="2095500" cy="1803400"/>
          </a:xfrm>
          <a:prstGeom prst="rect">
            <a:avLst/>
          </a:prstGeom>
        </p:spPr>
      </p:pic>
    </p:spTree>
    <p:extLst>
      <p:ext uri="{BB962C8B-B14F-4D97-AF65-F5344CB8AC3E}">
        <p14:creationId xmlns:p14="http://schemas.microsoft.com/office/powerpoint/2010/main" val="8021835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632311"/>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There are two ways to create an image in Docker:</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With a </a:t>
            </a:r>
            <a:r>
              <a:rPr lang="en-US" sz="2400" dirty="0" err="1">
                <a:solidFill>
                  <a:schemeClr val="bg1"/>
                </a:solidFill>
                <a:latin typeface="Raleway Medium" panose="020B0603030101060003" pitchFamily="34" charset="77"/>
              </a:rPr>
              <a:t>Dockerfile</a:t>
            </a:r>
            <a:endParaRPr lang="en-US" sz="2400" dirty="0">
              <a:solidFill>
                <a:schemeClr val="bg1"/>
              </a:solidFill>
              <a:latin typeface="Raleway Medium" panose="020B0603030101060003" pitchFamily="34" charset="77"/>
            </a:endParaRP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From an existing container</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A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is an example of infrastructure as code. It represents a repeatable build of your Docker image. It can be stored in your code repo, versioned, and reviewed.</a:t>
            </a:r>
          </a:p>
          <a:p>
            <a:pPr marL="342900" indent="-342900">
              <a:buFont typeface="Arial" panose="020B0604020202020204" pitchFamily="34" charset="0"/>
              <a:buChar char="•"/>
            </a:pP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is the preferred way to build images. You should have a good reason to do it the other way.</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Every line in a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builds a new layer in your image.</a:t>
            </a:r>
          </a:p>
          <a:p>
            <a:pPr marL="342900" indent="-342900">
              <a:buFont typeface="Arial" panose="020B0604020202020204" pitchFamily="34" charset="0"/>
              <a:buChar char="•"/>
            </a:pPr>
            <a:r>
              <a:rPr lang="en-US" sz="2400" dirty="0">
                <a:solidFill>
                  <a:schemeClr val="bg1"/>
                </a:solidFill>
                <a:latin typeface="Raleway Medium" panose="020B0603030101060003" pitchFamily="34" charset="77"/>
              </a:rPr>
              <a:t>Commands are run from top to bottom, and each is independent from others and run from the directory where the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is located.</a:t>
            </a:r>
          </a:p>
          <a:p>
            <a:pPr marL="800100" lvl="1" indent="-342900">
              <a:buFont typeface="Arial" panose="020B0604020202020204" pitchFamily="34" charset="0"/>
              <a:buChar char="•"/>
            </a:pPr>
            <a:r>
              <a:rPr lang="en-US" sz="2400" dirty="0">
                <a:solidFill>
                  <a:schemeClr val="bg1"/>
                </a:solidFill>
                <a:latin typeface="Raleway Medium" panose="020B0603030101060003" pitchFamily="34" charset="77"/>
              </a:rPr>
              <a:t>In other words, unlike a bash script, you wouldn’t cd to a directory in one line and then use that directory on the next.</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err="1">
                <a:solidFill>
                  <a:prstClr val="white"/>
                </a:solidFill>
              </a:rPr>
              <a:t>dockerfile</a:t>
            </a:r>
            <a:r>
              <a:rPr lang="en-US" sz="6000" dirty="0">
                <a:solidFill>
                  <a:prstClr val="white"/>
                </a:solidFill>
              </a:rPr>
              <a:t> – </a:t>
            </a:r>
            <a:r>
              <a:rPr lang="en-US" sz="6000" dirty="0">
                <a:solidFill>
                  <a:schemeClr val="accent3"/>
                </a:solidFill>
              </a:rPr>
              <a:t>overview</a:t>
            </a:r>
          </a:p>
        </p:txBody>
      </p:sp>
    </p:spTree>
    <p:extLst>
      <p:ext uri="{BB962C8B-B14F-4D97-AF65-F5344CB8AC3E}">
        <p14:creationId xmlns:p14="http://schemas.microsoft.com/office/powerpoint/2010/main" val="15426171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708981"/>
          </a:xfrm>
          <a:prstGeom prst="rect">
            <a:avLst/>
          </a:prstGeom>
          <a:noFill/>
        </p:spPr>
        <p:txBody>
          <a:bodyPr wrap="square" rtlCol="0">
            <a:spAutoFit/>
          </a:bodyPr>
          <a:lstStyle/>
          <a:p>
            <a:r>
              <a:rPr lang="en-US" sz="2000" dirty="0">
                <a:solidFill>
                  <a:schemeClr val="bg1"/>
                </a:solidFill>
                <a:latin typeface="Raleway Medium" panose="020B0603030101060003" pitchFamily="34" charset="77"/>
              </a:rPr>
              <a:t>There are just a handful of simple commands:</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FROM – which image this inherits from</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MAINTAINER – An owner (no functionality)</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WORKDIR – Change to a directory until changed again. Works like cd</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USER – Change to a user</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RUN – Run a Linux command in a new layer. The command is dependent on which shell is in the image.</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EXPOSE – Tells what ports this container will listen on. Does not actually publish a port, but is rather like documentation.</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ADD – copy files into the container</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COPY – copy files into the container. Same as ADD.</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ENTRYPOINT – The command to be run when container is started. This is inherited from a base image.</a:t>
            </a:r>
          </a:p>
          <a:p>
            <a:pPr marL="342900" indent="-342900">
              <a:buFont typeface="Arial" panose="020B0604020202020204" pitchFamily="34" charset="0"/>
              <a:buChar char="•"/>
            </a:pPr>
            <a:r>
              <a:rPr lang="en-US" sz="2000" dirty="0">
                <a:solidFill>
                  <a:schemeClr val="bg1"/>
                </a:solidFill>
                <a:latin typeface="Raleway Medium" panose="020B0603030101060003" pitchFamily="34" charset="77"/>
              </a:rPr>
              <a:t>CMD – provides defaults to be run after the ENTRYPOINT. Also inherited from the base image.</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err="1">
                <a:solidFill>
                  <a:prstClr val="white"/>
                </a:solidFill>
              </a:rPr>
              <a:t>dockerfile</a:t>
            </a:r>
            <a:r>
              <a:rPr lang="en-US" sz="6000" dirty="0">
                <a:solidFill>
                  <a:prstClr val="white"/>
                </a:solidFill>
              </a:rPr>
              <a:t> – </a:t>
            </a:r>
            <a:r>
              <a:rPr lang="en-US" sz="6000" dirty="0">
                <a:solidFill>
                  <a:schemeClr val="accent3"/>
                </a:solidFill>
              </a:rPr>
              <a:t>commands</a:t>
            </a:r>
          </a:p>
        </p:txBody>
      </p:sp>
    </p:spTree>
    <p:extLst>
      <p:ext uri="{BB962C8B-B14F-4D97-AF65-F5344CB8AC3E}">
        <p14:creationId xmlns:p14="http://schemas.microsoft.com/office/powerpoint/2010/main" val="10446182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200329"/>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Let’s look at the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for one of the containers that we’ll be using later in the RV Store hackathon.</a:t>
            </a:r>
          </a:p>
          <a:p>
            <a:pPr marL="457200" indent="-457200">
              <a:buFont typeface="+mj-lt"/>
              <a:buAutoNum type="arabicPeriod"/>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err="1">
                <a:solidFill>
                  <a:prstClr val="white"/>
                </a:solidFill>
              </a:rPr>
              <a:t>dockerfile</a:t>
            </a:r>
            <a:r>
              <a:rPr lang="en-US" sz="6000" dirty="0">
                <a:solidFill>
                  <a:prstClr val="white"/>
                </a:solidFill>
              </a:rPr>
              <a:t> – </a:t>
            </a:r>
            <a:r>
              <a:rPr lang="en-US" sz="6000" dirty="0" err="1">
                <a:solidFill>
                  <a:schemeClr val="accent3"/>
                </a:solidFill>
              </a:rPr>
              <a:t>dockerfile</a:t>
            </a:r>
            <a:r>
              <a:rPr lang="en-US" sz="6000" dirty="0">
                <a:solidFill>
                  <a:schemeClr val="accent3"/>
                </a:solidFill>
              </a:rPr>
              <a:t> walkthrough</a:t>
            </a:r>
          </a:p>
        </p:txBody>
      </p:sp>
    </p:spTree>
    <p:extLst>
      <p:ext uri="{BB962C8B-B14F-4D97-AF65-F5344CB8AC3E}">
        <p14:creationId xmlns:p14="http://schemas.microsoft.com/office/powerpoint/2010/main" val="3779114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600986"/>
          </a:xfrm>
          <a:prstGeom prst="rect">
            <a:avLst/>
          </a:prstGeom>
          <a:noFill/>
        </p:spPr>
        <p:txBody>
          <a:bodyPr wrap="square" rtlCol="0">
            <a:spAutoFit/>
          </a:bodyPr>
          <a:lstStyle/>
          <a:p>
            <a:r>
              <a:rPr lang="en-US" sz="2400" dirty="0">
                <a:solidFill>
                  <a:schemeClr val="bg1"/>
                </a:solidFill>
                <a:latin typeface="Raleway Medium" panose="020B0603030101060003" pitchFamily="34" charset="77"/>
              </a:rPr>
              <a:t>Building an image is a simple CLI command:</a:t>
            </a:r>
          </a:p>
          <a:p>
            <a:endParaRPr lang="en-US" sz="2400" dirty="0">
              <a:solidFill>
                <a:schemeClr val="bg1"/>
              </a:solidFill>
              <a:latin typeface="Raleway Medium" panose="020B0603030101060003" pitchFamily="34" charset="77"/>
            </a:endParaRPr>
          </a:p>
          <a:p>
            <a:r>
              <a:rPr lang="en-US" sz="2000" dirty="0">
                <a:solidFill>
                  <a:schemeClr val="bg1"/>
                </a:solidFill>
                <a:latin typeface="Courier New" panose="02070309020205020404" pitchFamily="49" charset="0"/>
                <a:cs typeface="Courier New" panose="02070309020205020404" pitchFamily="49" charset="0"/>
              </a:rPr>
              <a:t>docker build –t &lt;name&gt;:&lt;tag&gt; &lt;location of </a:t>
            </a:r>
            <a:r>
              <a:rPr lang="en-US" sz="2000" dirty="0" err="1">
                <a:solidFill>
                  <a:schemeClr val="bg1"/>
                </a:solidFill>
                <a:latin typeface="Courier New" panose="02070309020205020404" pitchFamily="49" charset="0"/>
                <a:cs typeface="Courier New" panose="02070309020205020404" pitchFamily="49" charset="0"/>
              </a:rPr>
              <a:t>Dockerfile</a:t>
            </a:r>
            <a:r>
              <a:rPr lang="en-US" sz="2000" dirty="0">
                <a:solidFill>
                  <a:schemeClr val="bg1"/>
                </a:solidFill>
                <a:latin typeface="Courier New" panose="02070309020205020404" pitchFamily="49" charset="0"/>
                <a:cs typeface="Courier New" panose="02070309020205020404" pitchFamily="49" charset="0"/>
              </a:rPr>
              <a:t>&gt;</a:t>
            </a:r>
          </a:p>
          <a:p>
            <a:endParaRPr lang="en-US" sz="2000" dirty="0">
              <a:solidFill>
                <a:schemeClr val="bg1"/>
              </a:solidFill>
              <a:latin typeface="Courier New" panose="02070309020205020404" pitchFamily="49" charset="0"/>
              <a:cs typeface="Courier New" panose="02070309020205020404" pitchFamily="49" charset="0"/>
            </a:endParaRPr>
          </a:p>
          <a:p>
            <a:r>
              <a:rPr lang="en-US" sz="2000" dirty="0">
                <a:solidFill>
                  <a:schemeClr val="bg1"/>
                </a:solidFill>
                <a:latin typeface="Courier New" panose="02070309020205020404" pitchFamily="49" charset="0"/>
                <a:cs typeface="Courier New" panose="02070309020205020404" pitchFamily="49" charset="0"/>
              </a:rPr>
              <a:t>docker build –t myimage:v1 .</a:t>
            </a:r>
          </a:p>
          <a:p>
            <a:endParaRPr lang="en-US" sz="2400" dirty="0">
              <a:solidFill>
                <a:schemeClr val="bg1"/>
              </a:solidFill>
              <a:latin typeface="Raleway Medium" panose="020B0603030101060003" pitchFamily="34" charset="77"/>
            </a:endParaRPr>
          </a:p>
          <a:p>
            <a:r>
              <a:rPr lang="en-US" sz="2400" dirty="0">
                <a:solidFill>
                  <a:schemeClr val="bg1"/>
                </a:solidFill>
                <a:latin typeface="Raleway Medium" panose="020B0603030101060003" pitchFamily="34" charset="77"/>
              </a:rPr>
              <a:t>This builds from the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and tags it in one operation. The tag is optional but typically used. You would need to do a separate command to tag from the image ID if you omit it.</a:t>
            </a:r>
          </a:p>
          <a:p>
            <a:pPr marL="457200" indent="-457200">
              <a:buFont typeface="+mj-lt"/>
              <a:buAutoNum type="arabicPeriod"/>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err="1">
                <a:solidFill>
                  <a:prstClr val="white"/>
                </a:solidFill>
              </a:rPr>
              <a:t>dockerfile</a:t>
            </a:r>
            <a:r>
              <a:rPr lang="en-US" sz="6000" dirty="0">
                <a:solidFill>
                  <a:prstClr val="white"/>
                </a:solidFill>
              </a:rPr>
              <a:t> – </a:t>
            </a:r>
            <a:r>
              <a:rPr lang="en-US" sz="6000" dirty="0">
                <a:solidFill>
                  <a:schemeClr val="accent3"/>
                </a:solidFill>
              </a:rPr>
              <a:t>building the image</a:t>
            </a:r>
          </a:p>
        </p:txBody>
      </p:sp>
    </p:spTree>
    <p:extLst>
      <p:ext uri="{BB962C8B-B14F-4D97-AF65-F5344CB8AC3E}">
        <p14:creationId xmlns:p14="http://schemas.microsoft.com/office/powerpoint/2010/main" val="17984621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10" y="4016920"/>
            <a:ext cx="11175647" cy="609600"/>
          </a:xfrm>
        </p:spPr>
        <p:txBody>
          <a:bodyPr>
            <a:normAutofit fontScale="90000"/>
          </a:bodyPr>
          <a:lstStyle/>
          <a:p>
            <a:r>
              <a:rPr lang="en-US" dirty="0" err="1">
                <a:solidFill>
                  <a:schemeClr val="bg1"/>
                </a:solidFill>
              </a:rPr>
              <a:t>nginx</a:t>
            </a:r>
            <a:endParaRPr lang="en-US" dirty="0"/>
          </a:p>
        </p:txBody>
      </p:sp>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err="1">
                <a:solidFill>
                  <a:prstClr val="white"/>
                </a:solidFill>
              </a:rPr>
              <a:t>Dockerfile</a:t>
            </a:r>
            <a:r>
              <a:rPr lang="en-US" sz="9600" dirty="0">
                <a:solidFill>
                  <a:prstClr val="white"/>
                </a:solidFill>
              </a:rPr>
              <a:t>: lab</a:t>
            </a:r>
            <a:endParaRPr lang="en-US" sz="9600" dirty="0"/>
          </a:p>
        </p:txBody>
      </p:sp>
      <p:pic>
        <p:nvPicPr>
          <p:cNvPr id="27" name="Picture 26">
            <a:extLst>
              <a:ext uri="{FF2B5EF4-FFF2-40B4-BE49-F238E27FC236}">
                <a16:creationId xmlns:a16="http://schemas.microsoft.com/office/drawing/2014/main" id="{F459FE47-1FC8-F749-9D2A-BB5D52AD0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343474"/>
            <a:ext cx="2095500" cy="1803400"/>
          </a:xfrm>
          <a:prstGeom prst="rect">
            <a:avLst/>
          </a:prstGeom>
        </p:spPr>
      </p:pic>
    </p:spTree>
    <p:extLst>
      <p:ext uri="{BB962C8B-B14F-4D97-AF65-F5344CB8AC3E}">
        <p14:creationId xmlns:p14="http://schemas.microsoft.com/office/powerpoint/2010/main" val="4008512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images.unsplash.com/photo-1443962481408-7b8e3a0a3ddf?fit=crop&amp;fm=jpg&amp;h=950&amp;ixlib=rb-0.3.5&amp;q=80&amp;w=1925"/>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12147"/>
          <a:stretch/>
        </p:blipFill>
        <p:spPr bwMode="auto">
          <a:xfrm>
            <a:off x="0" y="1092"/>
            <a:ext cx="12206689" cy="6856908"/>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grpSp>
        <p:nvGrpSpPr>
          <p:cNvPr id="254" name="Group 253"/>
          <p:cNvGrpSpPr/>
          <p:nvPr/>
        </p:nvGrpSpPr>
        <p:grpSpPr>
          <a:xfrm>
            <a:off x="3226333" y="615371"/>
            <a:ext cx="5739335" cy="5680926"/>
            <a:chOff x="3247911" y="615371"/>
            <a:chExt cx="5739335" cy="5680926"/>
          </a:xfrm>
        </p:grpSpPr>
        <p:sp>
          <p:nvSpPr>
            <p:cNvPr id="239" name="Freeform 238"/>
            <p:cNvSpPr/>
            <p:nvPr/>
          </p:nvSpPr>
          <p:spPr>
            <a:xfrm>
              <a:off x="3247911" y="615371"/>
              <a:ext cx="5739335" cy="568092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Freeform 245"/>
            <p:cNvSpPr/>
            <p:nvPr/>
          </p:nvSpPr>
          <p:spPr>
            <a:xfrm>
              <a:off x="4115837" y="1473605"/>
              <a:ext cx="4060328" cy="4019006"/>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Freeform 246"/>
            <p:cNvSpPr/>
            <p:nvPr/>
          </p:nvSpPr>
          <p:spPr>
            <a:xfrm>
              <a:off x="4846618" y="2194559"/>
              <a:ext cx="2607966" cy="2581425"/>
            </a:xfrm>
            <a:custGeom>
              <a:avLst/>
              <a:gdLst>
                <a:gd name="connsiteX0" fmla="*/ 2514601 w 5029200"/>
                <a:gd name="connsiteY0" fmla="*/ 458626 h 5029200"/>
                <a:gd name="connsiteX1" fmla="*/ 458626 w 5029200"/>
                <a:gd name="connsiteY1" fmla="*/ 2514601 h 5029200"/>
                <a:gd name="connsiteX2" fmla="*/ 2514601 w 5029200"/>
                <a:gd name="connsiteY2" fmla="*/ 4570576 h 5029200"/>
                <a:gd name="connsiteX3" fmla="*/ 4570576 w 5029200"/>
                <a:gd name="connsiteY3" fmla="*/ 2514601 h 5029200"/>
                <a:gd name="connsiteX4" fmla="*/ 2514601 w 5029200"/>
                <a:gd name="connsiteY4" fmla="*/ 458626 h 5029200"/>
                <a:gd name="connsiteX5" fmla="*/ 2514600 w 5029200"/>
                <a:gd name="connsiteY5" fmla="*/ 0 h 5029200"/>
                <a:gd name="connsiteX6" fmla="*/ 5029200 w 5029200"/>
                <a:gd name="connsiteY6" fmla="*/ 2514600 h 5029200"/>
                <a:gd name="connsiteX7" fmla="*/ 2514600 w 5029200"/>
                <a:gd name="connsiteY7" fmla="*/ 5029200 h 5029200"/>
                <a:gd name="connsiteX8" fmla="*/ 0 w 5029200"/>
                <a:gd name="connsiteY8" fmla="*/ 2514600 h 5029200"/>
                <a:gd name="connsiteX9" fmla="*/ 2514600 w 5029200"/>
                <a:gd name="connsiteY9"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9200" h="5029200">
                  <a:moveTo>
                    <a:pt x="2514601" y="458626"/>
                  </a:moveTo>
                  <a:cubicBezTo>
                    <a:pt x="1379117" y="458626"/>
                    <a:pt x="458626" y="1379117"/>
                    <a:pt x="458626" y="2514601"/>
                  </a:cubicBezTo>
                  <a:cubicBezTo>
                    <a:pt x="458626" y="3650085"/>
                    <a:pt x="1379117" y="4570576"/>
                    <a:pt x="2514601" y="4570576"/>
                  </a:cubicBezTo>
                  <a:cubicBezTo>
                    <a:pt x="3650085" y="4570576"/>
                    <a:pt x="4570576" y="3650085"/>
                    <a:pt x="4570576" y="2514601"/>
                  </a:cubicBezTo>
                  <a:cubicBezTo>
                    <a:pt x="4570576" y="1379117"/>
                    <a:pt x="3650085" y="458626"/>
                    <a:pt x="2514601" y="458626"/>
                  </a:cubicBezTo>
                  <a:close/>
                  <a:moveTo>
                    <a:pt x="2514600" y="0"/>
                  </a:moveTo>
                  <a:cubicBezTo>
                    <a:pt x="3903375" y="0"/>
                    <a:pt x="5029200" y="1125825"/>
                    <a:pt x="5029200" y="2514600"/>
                  </a:cubicBezTo>
                  <a:cubicBezTo>
                    <a:pt x="5029200" y="3903375"/>
                    <a:pt x="3903375" y="5029200"/>
                    <a:pt x="2514600" y="5029200"/>
                  </a:cubicBezTo>
                  <a:cubicBezTo>
                    <a:pt x="1125825" y="5029200"/>
                    <a:pt x="0" y="3903375"/>
                    <a:pt x="0" y="2514600"/>
                  </a:cubicBezTo>
                  <a:cubicBezTo>
                    <a:pt x="0" y="1125825"/>
                    <a:pt x="1125825" y="0"/>
                    <a:pt x="2514600" y="0"/>
                  </a:cubicBezTo>
                  <a:close/>
                </a:path>
              </a:pathLst>
            </a:custGeom>
            <a:solidFill>
              <a:schemeClr val="bg1">
                <a:alpha val="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9" name="Title 1"/>
          <p:cNvSpPr>
            <a:spLocks noGrp="1"/>
          </p:cNvSpPr>
          <p:nvPr>
            <p:ph type="title"/>
          </p:nvPr>
        </p:nvSpPr>
        <p:spPr>
          <a:xfrm>
            <a:off x="508177" y="3178308"/>
            <a:ext cx="11175647" cy="609600"/>
          </a:xfrm>
        </p:spPr>
        <p:txBody>
          <a:bodyPr>
            <a:noAutofit/>
          </a:bodyPr>
          <a:lstStyle/>
          <a:p>
            <a:r>
              <a:rPr lang="en-US" sz="9600" dirty="0">
                <a:solidFill>
                  <a:prstClr val="white"/>
                </a:solidFill>
              </a:rPr>
              <a:t>Class introductions</a:t>
            </a:r>
            <a:endParaRPr lang="en-US" sz="9600" dirty="0"/>
          </a:p>
        </p:txBody>
      </p:sp>
    </p:spTree>
    <p:extLst>
      <p:ext uri="{BB962C8B-B14F-4D97-AF65-F5344CB8AC3E}">
        <p14:creationId xmlns:p14="http://schemas.microsoft.com/office/powerpoint/2010/main" val="37370109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59"/>
                                        </p:tgtEl>
                                        <p:attrNameLst>
                                          <p:attrName>style.visibility</p:attrName>
                                        </p:attrNameLst>
                                      </p:cBhvr>
                                      <p:to>
                                        <p:strVal val="visible"/>
                                      </p:to>
                                    </p:set>
                                    <p:anim calcmode="lin" valueType="num">
                                      <p:cBhvr additive="base">
                                        <p:cTn id="11" dur="500" fill="hold"/>
                                        <p:tgtEl>
                                          <p:spTgt spid="259"/>
                                        </p:tgtEl>
                                        <p:attrNameLst>
                                          <p:attrName>ppt_x</p:attrName>
                                        </p:attrNameLst>
                                      </p:cBhvr>
                                      <p:tavLst>
                                        <p:tav tm="0">
                                          <p:val>
                                            <p:strVal val="#ppt_x"/>
                                          </p:val>
                                        </p:tav>
                                        <p:tav tm="100000">
                                          <p:val>
                                            <p:strVal val="#ppt_x"/>
                                          </p:val>
                                        </p:tav>
                                      </p:tavLst>
                                    </p:anim>
                                    <p:anim calcmode="lin" valueType="num">
                                      <p:cBhvr additive="base">
                                        <p:cTn id="12"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785652"/>
          </a:xfrm>
          <a:prstGeom prst="rect">
            <a:avLst/>
          </a:prstGeom>
          <a:noFill/>
        </p:spPr>
        <p:txBody>
          <a:bodyPr wrap="square" rtlCol="0">
            <a:spAutoFit/>
          </a:bodyPr>
          <a:lstStyle/>
          <a:p>
            <a:pPr marL="457200" indent="-457200">
              <a:buFont typeface="+mj-lt"/>
              <a:buAutoNum type="arabicPeriod"/>
            </a:pPr>
            <a:r>
              <a:rPr lang="en-US" sz="2400" dirty="0">
                <a:solidFill>
                  <a:schemeClr val="bg1"/>
                </a:solidFill>
                <a:latin typeface="Raleway Medium" panose="020B0603030101060003" pitchFamily="34" charset="77"/>
              </a:rPr>
              <a:t>Create a new Docker image using a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that you’ll write.</a:t>
            </a:r>
          </a:p>
          <a:p>
            <a:pPr marL="457200" indent="-457200">
              <a:buFont typeface="+mj-lt"/>
              <a:buAutoNum type="arabicPeriod"/>
            </a:pPr>
            <a:r>
              <a:rPr lang="en-US" sz="2400" dirty="0">
                <a:solidFill>
                  <a:schemeClr val="bg1"/>
                </a:solidFill>
                <a:latin typeface="Raleway Medium" panose="020B0603030101060003" pitchFamily="34" charset="77"/>
              </a:rPr>
              <a:t>Use </a:t>
            </a:r>
            <a:r>
              <a:rPr lang="en-US" sz="2400" dirty="0" err="1">
                <a:solidFill>
                  <a:schemeClr val="bg1"/>
                </a:solidFill>
                <a:latin typeface="Raleway Medium" panose="020B0603030101060003" pitchFamily="34" charset="77"/>
              </a:rPr>
              <a:t>nginx:latest</a:t>
            </a:r>
            <a:r>
              <a:rPr lang="en-US" sz="2400" dirty="0">
                <a:solidFill>
                  <a:schemeClr val="bg1"/>
                </a:solidFill>
                <a:latin typeface="Raleway Medium" panose="020B0603030101060003" pitchFamily="34" charset="77"/>
              </a:rPr>
              <a:t> in your FROM statement</a:t>
            </a:r>
          </a:p>
          <a:p>
            <a:pPr marL="457200" indent="-457200">
              <a:buFont typeface="+mj-lt"/>
              <a:buAutoNum type="arabicPeriod"/>
            </a:pPr>
            <a:r>
              <a:rPr lang="en-US" sz="2400" dirty="0">
                <a:solidFill>
                  <a:schemeClr val="bg1"/>
                </a:solidFill>
                <a:latin typeface="Raleway Medium" panose="020B0603030101060003" pitchFamily="34" charset="77"/>
              </a:rPr>
              <a:t>Create a new simple HTML. Any simple content will do.</a:t>
            </a:r>
          </a:p>
          <a:p>
            <a:pPr marL="457200" indent="-457200">
              <a:buFont typeface="+mj-lt"/>
              <a:buAutoNum type="arabicPeriod"/>
            </a:pPr>
            <a:r>
              <a:rPr lang="en-US" sz="2400" dirty="0">
                <a:solidFill>
                  <a:schemeClr val="bg1"/>
                </a:solidFill>
                <a:latin typeface="Raleway Medium" panose="020B0603030101060003" pitchFamily="34" charset="77"/>
              </a:rPr>
              <a:t>In your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copy the file into the container at /</a:t>
            </a:r>
            <a:r>
              <a:rPr lang="en-US" sz="2400" dirty="0" err="1">
                <a:solidFill>
                  <a:schemeClr val="bg1"/>
                </a:solidFill>
                <a:latin typeface="Raleway Medium" panose="020B0603030101060003" pitchFamily="34" charset="77"/>
              </a:rPr>
              <a:t>usr</a:t>
            </a:r>
            <a:r>
              <a:rPr lang="en-US" sz="2400" dirty="0">
                <a:solidFill>
                  <a:schemeClr val="bg1"/>
                </a:solidFill>
                <a:latin typeface="Raleway Medium" panose="020B0603030101060003" pitchFamily="34" charset="77"/>
              </a:rPr>
              <a:t>/share/</a:t>
            </a:r>
            <a:r>
              <a:rPr lang="en-US" sz="2400" dirty="0" err="1">
                <a:solidFill>
                  <a:schemeClr val="bg1"/>
                </a:solidFill>
                <a:latin typeface="Raleway Medium" panose="020B0603030101060003" pitchFamily="34" charset="77"/>
              </a:rPr>
              <a:t>nginx</a:t>
            </a:r>
            <a:r>
              <a:rPr lang="en-US" sz="2400" dirty="0">
                <a:solidFill>
                  <a:schemeClr val="bg1"/>
                </a:solidFill>
                <a:latin typeface="Raleway Medium" panose="020B0603030101060003" pitchFamily="34" charset="77"/>
              </a:rPr>
              <a:t>/html</a:t>
            </a:r>
          </a:p>
          <a:p>
            <a:pPr marL="457200" indent="-457200">
              <a:buFont typeface="+mj-lt"/>
              <a:buAutoNum type="arabicPeriod"/>
            </a:pPr>
            <a:r>
              <a:rPr lang="en-US" sz="2400" dirty="0">
                <a:solidFill>
                  <a:schemeClr val="bg1"/>
                </a:solidFill>
                <a:latin typeface="Raleway Medium" panose="020B0603030101060003" pitchFamily="34" charset="77"/>
              </a:rPr>
              <a:t>Build the image, tag it, and run it.</a:t>
            </a:r>
          </a:p>
          <a:p>
            <a:pPr marL="457200" indent="-457200">
              <a:buFont typeface="+mj-lt"/>
              <a:buAutoNum type="arabicPeriod"/>
            </a:pPr>
            <a:r>
              <a:rPr lang="en-US" sz="2400" dirty="0">
                <a:solidFill>
                  <a:schemeClr val="bg1"/>
                </a:solidFill>
                <a:latin typeface="Raleway Medium" panose="020B0603030101060003" pitchFamily="34" charset="77"/>
              </a:rPr>
              <a:t>Check that you see your custom HTML in your browser. Nginx runs on port 80.</a:t>
            </a:r>
          </a:p>
          <a:p>
            <a:pPr marL="457200" indent="-457200">
              <a:buFont typeface="+mj-lt"/>
              <a:buAutoNum type="arabicPeriod"/>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err="1">
                <a:solidFill>
                  <a:prstClr val="white"/>
                </a:solidFill>
              </a:rPr>
              <a:t>dockerfile</a:t>
            </a:r>
            <a:r>
              <a:rPr lang="en-US" sz="6000" dirty="0">
                <a:solidFill>
                  <a:prstClr val="white"/>
                </a:solidFill>
              </a:rPr>
              <a:t> – </a:t>
            </a:r>
            <a:r>
              <a:rPr lang="en-US" sz="6000" dirty="0" err="1">
                <a:solidFill>
                  <a:schemeClr val="accent3"/>
                </a:solidFill>
              </a:rPr>
              <a:t>nginx</a:t>
            </a:r>
            <a:r>
              <a:rPr lang="en-US" sz="6000" dirty="0">
                <a:solidFill>
                  <a:schemeClr val="accent3"/>
                </a:solidFill>
              </a:rPr>
              <a:t> lab</a:t>
            </a:r>
          </a:p>
        </p:txBody>
      </p:sp>
    </p:spTree>
    <p:extLst>
      <p:ext uri="{BB962C8B-B14F-4D97-AF65-F5344CB8AC3E}">
        <p14:creationId xmlns:p14="http://schemas.microsoft.com/office/powerpoint/2010/main" val="17175499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010" y="4016920"/>
            <a:ext cx="11175647" cy="609600"/>
          </a:xfrm>
        </p:spPr>
        <p:txBody>
          <a:bodyPr>
            <a:normAutofit fontScale="90000"/>
          </a:bodyPr>
          <a:lstStyle/>
          <a:p>
            <a:r>
              <a:rPr lang="en-US" dirty="0">
                <a:solidFill>
                  <a:schemeClr val="bg1"/>
                </a:solidFill>
              </a:rPr>
              <a:t>inheritance</a:t>
            </a:r>
            <a:endParaRPr lang="en-US" dirty="0"/>
          </a:p>
        </p:txBody>
      </p:sp>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err="1">
                <a:solidFill>
                  <a:prstClr val="white"/>
                </a:solidFill>
              </a:rPr>
              <a:t>Dockerfile</a:t>
            </a:r>
            <a:r>
              <a:rPr lang="en-US" sz="9600" dirty="0">
                <a:solidFill>
                  <a:prstClr val="white"/>
                </a:solidFill>
              </a:rPr>
              <a:t>: lab</a:t>
            </a:r>
            <a:endParaRPr lang="en-US" sz="9600" dirty="0"/>
          </a:p>
        </p:txBody>
      </p:sp>
      <p:pic>
        <p:nvPicPr>
          <p:cNvPr id="27" name="Picture 26">
            <a:extLst>
              <a:ext uri="{FF2B5EF4-FFF2-40B4-BE49-F238E27FC236}">
                <a16:creationId xmlns:a16="http://schemas.microsoft.com/office/drawing/2014/main" id="{F459FE47-1FC8-F749-9D2A-BB5D52AD0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325" y="2343474"/>
            <a:ext cx="2095500" cy="1803400"/>
          </a:xfrm>
          <a:prstGeom prst="rect">
            <a:avLst/>
          </a:prstGeom>
        </p:spPr>
      </p:pic>
    </p:spTree>
    <p:extLst>
      <p:ext uri="{BB962C8B-B14F-4D97-AF65-F5344CB8AC3E}">
        <p14:creationId xmlns:p14="http://schemas.microsoft.com/office/powerpoint/2010/main" val="20562867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632311"/>
          </a:xfrm>
          <a:prstGeom prst="rect">
            <a:avLst/>
          </a:prstGeom>
          <a:noFill/>
        </p:spPr>
        <p:txBody>
          <a:bodyPr wrap="square" rtlCol="0">
            <a:spAutoFit/>
          </a:bodyPr>
          <a:lstStyle/>
          <a:p>
            <a:pPr marL="457200" indent="-457200">
              <a:buFont typeface="+mj-lt"/>
              <a:buAutoNum type="arabicPeriod"/>
            </a:pPr>
            <a:r>
              <a:rPr lang="en-US" sz="2400" dirty="0">
                <a:solidFill>
                  <a:schemeClr val="bg1"/>
                </a:solidFill>
                <a:latin typeface="Raleway Medium" panose="020B0603030101060003" pitchFamily="34" charset="77"/>
              </a:rPr>
              <a:t>Let’s see image inheritance in action.</a:t>
            </a:r>
          </a:p>
          <a:p>
            <a:pPr marL="457200" indent="-457200">
              <a:buFont typeface="+mj-lt"/>
              <a:buAutoNum type="arabicPeriod"/>
            </a:pPr>
            <a:r>
              <a:rPr lang="en-US" sz="2400" dirty="0">
                <a:solidFill>
                  <a:schemeClr val="bg1"/>
                </a:solidFill>
                <a:latin typeface="Raleway Medium" panose="020B0603030101060003" pitchFamily="34" charset="77"/>
              </a:rPr>
              <a:t>If you exec into a bash shell on your Nginx container, you’ll notice that vim is not installed.</a:t>
            </a:r>
          </a:p>
          <a:p>
            <a:pPr marL="457200" indent="-457200">
              <a:buFont typeface="+mj-lt"/>
              <a:buAutoNum type="arabicPeriod"/>
            </a:pPr>
            <a:r>
              <a:rPr lang="en-US" sz="2400" dirty="0">
                <a:solidFill>
                  <a:schemeClr val="bg1"/>
                </a:solidFill>
                <a:latin typeface="Raleway Medium" panose="020B0603030101060003" pitchFamily="34" charset="77"/>
              </a:rPr>
              <a:t>Now write a new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and reference your updated Nginx image in the FROM line.</a:t>
            </a:r>
          </a:p>
          <a:p>
            <a:pPr marL="457200" indent="-457200">
              <a:buFont typeface="+mj-lt"/>
              <a:buAutoNum type="arabicPeriod"/>
            </a:pPr>
            <a:r>
              <a:rPr lang="en-US" sz="2400" dirty="0">
                <a:solidFill>
                  <a:schemeClr val="bg1"/>
                </a:solidFill>
                <a:latin typeface="Raleway Medium" panose="020B0603030101060003" pitchFamily="34" charset="77"/>
              </a:rPr>
              <a:t>In your </a:t>
            </a:r>
            <a:r>
              <a:rPr lang="en-US" sz="2400" dirty="0" err="1">
                <a:solidFill>
                  <a:schemeClr val="bg1"/>
                </a:solidFill>
                <a:latin typeface="Raleway Medium" panose="020B0603030101060003" pitchFamily="34" charset="77"/>
              </a:rPr>
              <a:t>Dockerfile</a:t>
            </a:r>
            <a:r>
              <a:rPr lang="en-US" sz="2400" dirty="0">
                <a:solidFill>
                  <a:schemeClr val="bg1"/>
                </a:solidFill>
                <a:latin typeface="Raleway Medium" panose="020B0603030101060003" pitchFamily="34" charset="77"/>
              </a:rPr>
              <a:t> add commands to install vim when the image is built.</a:t>
            </a:r>
          </a:p>
          <a:p>
            <a:pPr marL="914400" lvl="1" indent="-457200">
              <a:buFont typeface="+mj-lt"/>
              <a:buAutoNum type="arabicPeriod"/>
            </a:pPr>
            <a:r>
              <a:rPr lang="en-US" sz="2400" dirty="0">
                <a:solidFill>
                  <a:schemeClr val="bg1"/>
                </a:solidFill>
                <a:latin typeface="Courier New" panose="02070309020205020404" pitchFamily="49" charset="0"/>
                <a:cs typeface="Courier New" panose="02070309020205020404" pitchFamily="49" charset="0"/>
              </a:rPr>
              <a:t>apt-get update</a:t>
            </a:r>
          </a:p>
          <a:p>
            <a:pPr marL="914400" lvl="1" indent="-457200">
              <a:buFont typeface="+mj-lt"/>
              <a:buAutoNum type="arabicPeriod"/>
            </a:pPr>
            <a:r>
              <a:rPr lang="en-US" sz="2400" dirty="0">
                <a:solidFill>
                  <a:schemeClr val="bg1"/>
                </a:solidFill>
                <a:latin typeface="Courier New" panose="02070309020205020404" pitchFamily="49" charset="0"/>
                <a:cs typeface="Courier New" panose="02070309020205020404" pitchFamily="49" charset="0"/>
              </a:rPr>
              <a:t>apt-get install –</a:t>
            </a:r>
            <a:r>
              <a:rPr lang="en-US" sz="2400">
                <a:solidFill>
                  <a:schemeClr val="bg1"/>
                </a:solidFill>
                <a:latin typeface="Courier New" panose="02070309020205020404" pitchFamily="49" charset="0"/>
                <a:cs typeface="Courier New" panose="02070309020205020404" pitchFamily="49" charset="0"/>
              </a:rPr>
              <a:t>y vim</a:t>
            </a:r>
            <a:endParaRPr lang="en-US" sz="2400" dirty="0">
              <a:solidFill>
                <a:schemeClr val="bg1"/>
              </a:solidFill>
              <a:latin typeface="Raleway Medium" panose="020B0603030101060003" pitchFamily="34" charset="77"/>
            </a:endParaRPr>
          </a:p>
          <a:p>
            <a:pPr marL="457200" indent="-457200">
              <a:buFont typeface="+mj-lt"/>
              <a:buAutoNum type="arabicPeriod"/>
            </a:pPr>
            <a:r>
              <a:rPr lang="en-US" sz="2400" dirty="0">
                <a:solidFill>
                  <a:schemeClr val="bg1"/>
                </a:solidFill>
                <a:latin typeface="Raleway Medium" panose="020B0603030101060003" pitchFamily="34" charset="77"/>
              </a:rPr>
              <a:t>Build your new image and run it. </a:t>
            </a:r>
          </a:p>
          <a:p>
            <a:pPr marL="457200" indent="-457200">
              <a:buFont typeface="+mj-lt"/>
              <a:buAutoNum type="arabicPeriod"/>
            </a:pPr>
            <a:r>
              <a:rPr lang="en-US" sz="2400" dirty="0">
                <a:solidFill>
                  <a:schemeClr val="bg1"/>
                </a:solidFill>
                <a:latin typeface="Raleway Medium" panose="020B0603030101060003" pitchFamily="34" charset="77"/>
              </a:rPr>
              <a:t>Exec into it and notice that vim is already installed and you can update the HTML files located in /</a:t>
            </a:r>
            <a:r>
              <a:rPr lang="en-US" sz="2400" dirty="0" err="1">
                <a:solidFill>
                  <a:schemeClr val="bg1"/>
                </a:solidFill>
                <a:latin typeface="Raleway Medium" panose="020B0603030101060003" pitchFamily="34" charset="77"/>
              </a:rPr>
              <a:t>usr</a:t>
            </a:r>
            <a:r>
              <a:rPr lang="en-US" sz="2400" dirty="0">
                <a:solidFill>
                  <a:schemeClr val="bg1"/>
                </a:solidFill>
                <a:latin typeface="Raleway Medium" panose="020B0603030101060003" pitchFamily="34" charset="77"/>
              </a:rPr>
              <a:t>/share/</a:t>
            </a:r>
            <a:r>
              <a:rPr lang="en-US" sz="2400" dirty="0" err="1">
                <a:solidFill>
                  <a:schemeClr val="bg1"/>
                </a:solidFill>
                <a:latin typeface="Raleway Medium" panose="020B0603030101060003" pitchFamily="34" charset="77"/>
              </a:rPr>
              <a:t>nginx</a:t>
            </a:r>
            <a:r>
              <a:rPr lang="en-US" sz="2400" dirty="0">
                <a:solidFill>
                  <a:schemeClr val="bg1"/>
                </a:solidFill>
                <a:latin typeface="Raleway Medium" panose="020B0603030101060003" pitchFamily="34" charset="77"/>
              </a:rPr>
              <a:t>/html at will without any more installs.</a:t>
            </a:r>
          </a:p>
          <a:p>
            <a:pPr marL="914400" lvl="1" indent="-457200">
              <a:buFont typeface="+mj-lt"/>
              <a:buAutoNum type="arabicPeriod"/>
            </a:pPr>
            <a:r>
              <a:rPr lang="en-US" sz="2400" dirty="0">
                <a:solidFill>
                  <a:schemeClr val="bg1"/>
                </a:solidFill>
                <a:latin typeface="Courier New" panose="02070309020205020404" pitchFamily="49" charset="0"/>
                <a:cs typeface="Courier New" panose="02070309020205020404" pitchFamily="49" charset="0"/>
              </a:rPr>
              <a:t>docker exec –it &lt;container name&gt; bash</a:t>
            </a:r>
          </a:p>
          <a:p>
            <a:pPr marL="457200" indent="-457200">
              <a:buFont typeface="+mj-lt"/>
              <a:buAutoNum type="arabicPeriod"/>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err="1">
                <a:solidFill>
                  <a:prstClr val="white"/>
                </a:solidFill>
              </a:rPr>
              <a:t>dockerfile</a:t>
            </a:r>
            <a:r>
              <a:rPr lang="en-US" sz="6000" dirty="0">
                <a:solidFill>
                  <a:prstClr val="white"/>
                </a:solidFill>
              </a:rPr>
              <a:t> – </a:t>
            </a:r>
            <a:r>
              <a:rPr lang="en-US" sz="6000" dirty="0">
                <a:solidFill>
                  <a:schemeClr val="accent3"/>
                </a:solidFill>
              </a:rPr>
              <a:t>inheritance lab</a:t>
            </a:r>
          </a:p>
        </p:txBody>
      </p:sp>
    </p:spTree>
    <p:extLst>
      <p:ext uri="{BB962C8B-B14F-4D97-AF65-F5344CB8AC3E}">
        <p14:creationId xmlns:p14="http://schemas.microsoft.com/office/powerpoint/2010/main" val="35765619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5262979"/>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bg1"/>
                </a:solidFill>
                <a:latin typeface="Raleway Medium" panose="020B0603030101060003" pitchFamily="34" charset="77"/>
              </a:rPr>
              <a:t>Docker is intended to run a single process per container. This is important as if the process faults, then the whole container can be thrown out and a new one created.</a:t>
            </a:r>
          </a:p>
          <a:p>
            <a:pPr marL="457200" indent="-457200">
              <a:buFont typeface="Arial" panose="020B0604020202020204" pitchFamily="34" charset="0"/>
              <a:buChar char="•"/>
            </a:pPr>
            <a:r>
              <a:rPr lang="en-US" sz="2400" dirty="0">
                <a:solidFill>
                  <a:schemeClr val="bg1"/>
                </a:solidFill>
                <a:latin typeface="Raleway Medium" panose="020B0603030101060003" pitchFamily="34" charset="77"/>
              </a:rPr>
              <a:t>You can get around this by using </a:t>
            </a:r>
            <a:r>
              <a:rPr lang="en-US" sz="2400" dirty="0" err="1">
                <a:solidFill>
                  <a:schemeClr val="bg1"/>
                </a:solidFill>
                <a:latin typeface="Raleway Medium" panose="020B0603030101060003" pitchFamily="34" charset="77"/>
              </a:rPr>
              <a:t>systemd</a:t>
            </a:r>
            <a:r>
              <a:rPr lang="en-US" sz="2400" dirty="0">
                <a:solidFill>
                  <a:schemeClr val="bg1"/>
                </a:solidFill>
                <a:latin typeface="Raleway Medium" panose="020B0603030101060003" pitchFamily="34" charset="77"/>
              </a:rPr>
              <a:t> or </a:t>
            </a:r>
            <a:r>
              <a:rPr lang="en-US" sz="2400" dirty="0" err="1">
                <a:solidFill>
                  <a:schemeClr val="bg1"/>
                </a:solidFill>
                <a:latin typeface="Raleway Medium" panose="020B0603030101060003" pitchFamily="34" charset="77"/>
              </a:rPr>
              <a:t>supervisord</a:t>
            </a:r>
            <a:r>
              <a:rPr lang="en-US" sz="2400" dirty="0">
                <a:solidFill>
                  <a:schemeClr val="bg1"/>
                </a:solidFill>
                <a:latin typeface="Raleway Medium" panose="020B0603030101060003" pitchFamily="34" charset="77"/>
              </a:rPr>
              <a:t> as the single process, which monitors and manages multiple other processes.</a:t>
            </a:r>
          </a:p>
          <a:p>
            <a:pPr marL="457200" indent="-457200">
              <a:buFont typeface="Arial" panose="020B0604020202020204" pitchFamily="34" charset="0"/>
              <a:buChar char="•"/>
            </a:pPr>
            <a:r>
              <a:rPr lang="en-US" sz="2400" dirty="0">
                <a:solidFill>
                  <a:schemeClr val="bg1"/>
                </a:solidFill>
                <a:latin typeface="Raleway Medium" panose="020B0603030101060003" pitchFamily="34" charset="77"/>
              </a:rPr>
              <a:t>This is not something you should make a habit of. There should be a very good reason to do this and you should avoid it if possible. Design your containers to run a single process.</a:t>
            </a:r>
          </a:p>
          <a:p>
            <a:pPr marL="457200" indent="-4572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342900" indent="-342900">
              <a:buFont typeface="Arial" panose="020B0604020202020204" pitchFamily="34" charset="0"/>
              <a:buChar char="•"/>
            </a:pPr>
            <a:endParaRPr lang="en-US" sz="2400"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sz="2400"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754145" y="369988"/>
            <a:ext cx="11331018" cy="609600"/>
          </a:xfrm>
        </p:spPr>
        <p:txBody>
          <a:bodyPr>
            <a:noAutofit/>
          </a:bodyPr>
          <a:lstStyle/>
          <a:p>
            <a:pPr algn="l"/>
            <a:r>
              <a:rPr lang="en-US" sz="6000" dirty="0">
                <a:solidFill>
                  <a:prstClr val="white"/>
                </a:solidFill>
              </a:rPr>
              <a:t>docker – </a:t>
            </a:r>
            <a:r>
              <a:rPr lang="en-US" sz="6000" dirty="0">
                <a:solidFill>
                  <a:schemeClr val="accent3"/>
                </a:solidFill>
              </a:rPr>
              <a:t>single process</a:t>
            </a:r>
            <a:endParaRPr lang="en-US" sz="6000" dirty="0"/>
          </a:p>
        </p:txBody>
      </p:sp>
    </p:spTree>
    <p:extLst>
      <p:ext uri="{BB962C8B-B14F-4D97-AF65-F5344CB8AC3E}">
        <p14:creationId xmlns:p14="http://schemas.microsoft.com/office/powerpoint/2010/main" val="8006631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550482"/>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8800" dirty="0">
                <a:solidFill>
                  <a:prstClr val="white"/>
                </a:solidFill>
              </a:rPr>
              <a:t>Advanced containers</a:t>
            </a:r>
            <a:endParaRPr lang="en-US" sz="88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15585423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2031325"/>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With a running container, you can attach to be able to interact with it.</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Docker attach &lt;container-name&gt;</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You can now get it’s output (like with docker logs), provide input if necessary</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To detach without stopping it, use the detach sequence (hold CTRL, press p then q)</a:t>
            </a: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15438" y="369988"/>
            <a:ext cx="12274098" cy="609600"/>
          </a:xfrm>
        </p:spPr>
        <p:txBody>
          <a:bodyPr>
            <a:noAutofit/>
          </a:bodyPr>
          <a:lstStyle/>
          <a:p>
            <a:pPr algn="l"/>
            <a:r>
              <a:rPr lang="en-US" sz="6000" dirty="0">
                <a:solidFill>
                  <a:prstClr val="white"/>
                </a:solidFill>
              </a:rPr>
              <a:t>Advanced containers – </a:t>
            </a:r>
            <a:r>
              <a:rPr lang="en-US" sz="6000" dirty="0">
                <a:solidFill>
                  <a:schemeClr val="accent3"/>
                </a:solidFill>
              </a:rPr>
              <a:t>interactive shell</a:t>
            </a:r>
            <a:endParaRPr lang="en-US" sz="6000" dirty="0"/>
          </a:p>
        </p:txBody>
      </p:sp>
    </p:spTree>
    <p:extLst>
      <p:ext uri="{BB962C8B-B14F-4D97-AF65-F5344CB8AC3E}">
        <p14:creationId xmlns:p14="http://schemas.microsoft.com/office/powerpoint/2010/main" val="41171267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139321"/>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With a running container, you can “log in” to a bash prompt.</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This is much like SSH connection to a server</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Once inside, you have free reign to look around and inspect your container</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This is very useful for debugging. You’ve built an image and you’re not sure if the image looks like you expect. So you can get into a running container and view things. For example, when you built your </a:t>
            </a:r>
            <a:r>
              <a:rPr lang="en-US" dirty="0" err="1">
                <a:solidFill>
                  <a:schemeClr val="bg1"/>
                </a:solidFill>
                <a:latin typeface="Raleway Medium" panose="020B0603030101060003" pitchFamily="34" charset="77"/>
              </a:rPr>
              <a:t>nginx</a:t>
            </a:r>
            <a:r>
              <a:rPr lang="en-US" dirty="0">
                <a:solidFill>
                  <a:schemeClr val="bg1"/>
                </a:solidFill>
                <a:latin typeface="Raleway Medium" panose="020B0603030101060003" pitchFamily="34" charset="77"/>
              </a:rPr>
              <a:t> image, how did you know the file was there until you tried the web site?</a:t>
            </a:r>
          </a:p>
          <a:p>
            <a:pPr marL="342900" indent="-342900">
              <a:buFont typeface="Arial" panose="020B0604020202020204" pitchFamily="34" charset="0"/>
              <a:buChar char="•"/>
            </a:pPr>
            <a:r>
              <a:rPr lang="en-US" dirty="0">
                <a:solidFill>
                  <a:schemeClr val="bg1"/>
                </a:solidFill>
                <a:latin typeface="Courier New" panose="02070309020205020404" pitchFamily="49" charset="0"/>
                <a:cs typeface="Courier New" panose="02070309020205020404" pitchFamily="49" charset="0"/>
              </a:rPr>
              <a:t>docker exec -it </a:t>
            </a:r>
            <a:r>
              <a:rPr lang="en-US" dirty="0" err="1">
                <a:solidFill>
                  <a:schemeClr val="bg1"/>
                </a:solidFill>
                <a:latin typeface="Courier New" panose="02070309020205020404" pitchFamily="49" charset="0"/>
                <a:cs typeface="Courier New" panose="02070309020205020404" pitchFamily="49" charset="0"/>
              </a:rPr>
              <a:t>nginx</a:t>
            </a:r>
            <a:r>
              <a:rPr lang="en-US" dirty="0">
                <a:solidFill>
                  <a:schemeClr val="bg1"/>
                </a:solidFill>
                <a:latin typeface="Courier New" panose="02070309020205020404" pitchFamily="49" charset="0"/>
                <a:cs typeface="Courier New" panose="02070309020205020404" pitchFamily="49" charset="0"/>
              </a:rPr>
              <a:t> bash</a:t>
            </a:r>
          </a:p>
          <a:p>
            <a:pPr marL="342900"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exec</a:t>
            </a:r>
            <a:endParaRPr lang="en-US" sz="6000" dirty="0"/>
          </a:p>
        </p:txBody>
      </p:sp>
    </p:spTree>
    <p:extLst>
      <p:ext uri="{BB962C8B-B14F-4D97-AF65-F5344CB8AC3E}">
        <p14:creationId xmlns:p14="http://schemas.microsoft.com/office/powerpoint/2010/main" val="32066334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2862322"/>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Start a new container from the </a:t>
            </a:r>
            <a:r>
              <a:rPr lang="en-US" dirty="0" err="1">
                <a:solidFill>
                  <a:schemeClr val="bg1"/>
                </a:solidFill>
                <a:latin typeface="Raleway Medium" panose="020B0603030101060003" pitchFamily="34" charset="77"/>
              </a:rPr>
              <a:t>nginx</a:t>
            </a:r>
            <a:r>
              <a:rPr lang="en-US" dirty="0">
                <a:solidFill>
                  <a:schemeClr val="bg1"/>
                </a:solidFill>
                <a:latin typeface="Raleway Medium" panose="020B0603030101060003" pitchFamily="34" charset="77"/>
              </a:rPr>
              <a:t> image on Docker Hub</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Using exec, get into the container and have a look around</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Visit the web site and make sure you see the default home page.</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Now go change the home page </a:t>
            </a:r>
            <a:r>
              <a:rPr lang="en-US" dirty="0" err="1">
                <a:solidFill>
                  <a:schemeClr val="bg1"/>
                </a:solidFill>
                <a:latin typeface="Raleway Medium" panose="020B0603030101060003" pitchFamily="34" charset="77"/>
                <a:cs typeface="Courier New" panose="02070309020205020404" pitchFamily="49" charset="0"/>
              </a:rPr>
              <a:t>index.html</a:t>
            </a:r>
            <a:r>
              <a:rPr lang="en-US" dirty="0">
                <a:solidFill>
                  <a:schemeClr val="bg1"/>
                </a:solidFill>
                <a:latin typeface="Raleway Medium" panose="020B0603030101060003" pitchFamily="34" charset="77"/>
                <a:cs typeface="Courier New" panose="02070309020205020404" pitchFamily="49" charset="0"/>
              </a:rPr>
              <a:t> file located in /</a:t>
            </a:r>
            <a:r>
              <a:rPr lang="en-US" dirty="0" err="1">
                <a:solidFill>
                  <a:schemeClr val="bg1"/>
                </a:solidFill>
                <a:latin typeface="Raleway Medium" panose="020B0603030101060003" pitchFamily="34" charset="77"/>
                <a:cs typeface="Courier New" panose="02070309020205020404" pitchFamily="49" charset="0"/>
              </a:rPr>
              <a:t>usr</a:t>
            </a:r>
            <a:r>
              <a:rPr lang="en-US" dirty="0">
                <a:solidFill>
                  <a:schemeClr val="bg1"/>
                </a:solidFill>
                <a:latin typeface="Raleway Medium" panose="020B0603030101060003" pitchFamily="34" charset="77"/>
                <a:cs typeface="Courier New" panose="02070309020205020404" pitchFamily="49" charset="0"/>
              </a:rPr>
              <a:t>/share/</a:t>
            </a:r>
            <a:r>
              <a:rPr lang="en-US" dirty="0" err="1">
                <a:solidFill>
                  <a:schemeClr val="bg1"/>
                </a:solidFill>
                <a:latin typeface="Raleway Medium" panose="020B0603030101060003" pitchFamily="34" charset="77"/>
                <a:cs typeface="Courier New" panose="02070309020205020404" pitchFamily="49" charset="0"/>
              </a:rPr>
              <a:t>nginx</a:t>
            </a:r>
            <a:r>
              <a:rPr lang="en-US" dirty="0">
                <a:solidFill>
                  <a:schemeClr val="bg1"/>
                </a:solidFill>
                <a:latin typeface="Raleway Medium" panose="020B0603030101060003" pitchFamily="34" charset="77"/>
                <a:cs typeface="Courier New" panose="02070309020205020404" pitchFamily="49" charset="0"/>
              </a:rPr>
              <a:t>/html.</a:t>
            </a:r>
          </a:p>
          <a:p>
            <a:pPr marL="800100" lvl="1"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Uh oh, how do you edit the file?</a:t>
            </a:r>
          </a:p>
          <a:p>
            <a:pPr marL="800100" lvl="1"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Try installing vim. This is a Debian OS, so use apt-get install vim</a:t>
            </a:r>
          </a:p>
          <a:p>
            <a:pPr marL="800100" lvl="1"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Now update the headline</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Verify that your changes show in the web site.</a:t>
            </a: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exec lab</a:t>
            </a:r>
            <a:endParaRPr lang="en-US" sz="6000" dirty="0"/>
          </a:p>
        </p:txBody>
      </p:sp>
    </p:spTree>
    <p:extLst>
      <p:ext uri="{BB962C8B-B14F-4D97-AF65-F5344CB8AC3E}">
        <p14:creationId xmlns:p14="http://schemas.microsoft.com/office/powerpoint/2010/main" val="22769772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477328"/>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The docker export command dumps a container’s filesystem to a tar archive</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Useful for debugging or getting quick access to the files in a container</a:t>
            </a:r>
          </a:p>
          <a:p>
            <a:pPr marL="342900" indent="-342900">
              <a:buFont typeface="Arial" panose="020B0604020202020204" pitchFamily="34" charset="0"/>
              <a:buChar char="•"/>
            </a:pPr>
            <a:r>
              <a:rPr lang="en-US" dirty="0">
                <a:solidFill>
                  <a:schemeClr val="bg1"/>
                </a:solidFill>
                <a:latin typeface="Courier New" panose="02070309020205020404" pitchFamily="49" charset="0"/>
                <a:cs typeface="Courier New" panose="02070309020205020404" pitchFamily="49" charset="0"/>
              </a:rPr>
              <a:t>docker export </a:t>
            </a:r>
            <a:r>
              <a:rPr lang="en-US" dirty="0" err="1">
                <a:solidFill>
                  <a:schemeClr val="bg1"/>
                </a:solidFill>
                <a:latin typeface="Courier New" panose="02070309020205020404" pitchFamily="49" charset="0"/>
                <a:cs typeface="Courier New" panose="02070309020205020404" pitchFamily="49" charset="0"/>
              </a:rPr>
              <a:t>nginx</a:t>
            </a:r>
            <a:r>
              <a:rPr lang="en-US" dirty="0">
                <a:solidFill>
                  <a:schemeClr val="bg1"/>
                </a:solidFill>
                <a:latin typeface="Courier New" panose="02070309020205020404" pitchFamily="49" charset="0"/>
                <a:cs typeface="Courier New" panose="02070309020205020404" pitchFamily="49" charset="0"/>
              </a:rPr>
              <a:t> &gt; </a:t>
            </a:r>
            <a:r>
              <a:rPr lang="en-US" dirty="0" err="1">
                <a:solidFill>
                  <a:schemeClr val="bg1"/>
                </a:solidFill>
                <a:latin typeface="Courier New" panose="02070309020205020404" pitchFamily="49" charset="0"/>
                <a:cs typeface="Courier New" panose="02070309020205020404" pitchFamily="49" charset="0"/>
              </a:rPr>
              <a:t>nginx.tar</a:t>
            </a:r>
            <a:endParaRPr lang="en-US" dirty="0">
              <a:solidFill>
                <a:schemeClr val="bg1"/>
              </a:solidFill>
              <a:latin typeface="Courier New" panose="02070309020205020404" pitchFamily="49" charset="0"/>
              <a:cs typeface="Courier New" panose="02070309020205020404" pitchFamily="49" charset="0"/>
            </a:endParaRP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export</a:t>
            </a:r>
            <a:endParaRPr lang="en-US" sz="6000" dirty="0"/>
          </a:p>
        </p:txBody>
      </p:sp>
    </p:spTree>
    <p:extLst>
      <p:ext uri="{BB962C8B-B14F-4D97-AF65-F5344CB8AC3E}">
        <p14:creationId xmlns:p14="http://schemas.microsoft.com/office/powerpoint/2010/main" val="28464206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2308324"/>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The docker diff command will show you filesystem changes from the base image</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Useful to see what a container does after it’s been started</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Docker diff &lt;container name&gt;</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A = added</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C = changed</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D = deleted</a:t>
            </a:r>
            <a:endParaRPr lang="en-US" dirty="0">
              <a:solidFill>
                <a:schemeClr val="bg1"/>
              </a:solidFill>
              <a:latin typeface="Courier New" panose="02070309020205020404" pitchFamily="49" charset="0"/>
              <a:cs typeface="Courier New" panose="02070309020205020404" pitchFamily="49" charset="0"/>
            </a:endParaRP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diff</a:t>
            </a:r>
            <a:endParaRPr lang="en-US" sz="6000" dirty="0"/>
          </a:p>
        </p:txBody>
      </p:sp>
    </p:spTree>
    <p:extLst>
      <p:ext uri="{BB962C8B-B14F-4D97-AF65-F5344CB8AC3E}">
        <p14:creationId xmlns:p14="http://schemas.microsoft.com/office/powerpoint/2010/main" val="2026768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Vital statistics check</a:t>
            </a:r>
            <a:endParaRPr lang="en-US" sz="9600" dirty="0"/>
          </a:p>
        </p:txBody>
      </p:sp>
      <p:sp>
        <p:nvSpPr>
          <p:cNvPr id="22" name="TextBox 21">
            <a:extLst>
              <a:ext uri="{FF2B5EF4-FFF2-40B4-BE49-F238E27FC236}">
                <a16:creationId xmlns:a16="http://schemas.microsoft.com/office/drawing/2014/main" id="{26FA6184-8AFB-454F-8905-1BE9DAF38E72}"/>
              </a:ext>
            </a:extLst>
          </p:cNvPr>
          <p:cNvSpPr txBox="1"/>
          <p:nvPr/>
        </p:nvSpPr>
        <p:spPr>
          <a:xfrm>
            <a:off x="2734465" y="4357203"/>
            <a:ext cx="6606614" cy="1200329"/>
          </a:xfrm>
          <a:prstGeom prst="rect">
            <a:avLst/>
          </a:prstGeom>
          <a:noFill/>
        </p:spPr>
        <p:txBody>
          <a:bodyPr wrap="square" rtlCol="0">
            <a:spAutoFit/>
          </a:bodyPr>
          <a:lstStyle/>
          <a:p>
            <a:r>
              <a:rPr lang="en-US" dirty="0">
                <a:solidFill>
                  <a:schemeClr val="bg1"/>
                </a:solidFill>
                <a:latin typeface="Raleway Medium" panose="020B0603030101060003" pitchFamily="34" charset="77"/>
              </a:rPr>
              <a:t>Let’s get a sense for class knowledge and experience</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Experience with Docker?</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Development experience</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Ops or DevOps experience</a:t>
            </a:r>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28866874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754326"/>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Allows you to copy files to/from a Docker container to/from the host computer.</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Format is:</a:t>
            </a:r>
          </a:p>
          <a:p>
            <a:pPr marL="800100" lvl="1" indent="-342900">
              <a:buFont typeface="Arial" panose="020B0604020202020204" pitchFamily="34" charset="0"/>
              <a:buChar char="•"/>
            </a:pPr>
            <a:r>
              <a:rPr lang="en-US" dirty="0">
                <a:solidFill>
                  <a:schemeClr val="bg1"/>
                </a:solidFill>
                <a:latin typeface="Courier New" panose="02070309020205020404" pitchFamily="49" charset="0"/>
                <a:cs typeface="Courier New" panose="02070309020205020404" pitchFamily="49" charset="0"/>
              </a:rPr>
              <a:t>docker </a:t>
            </a:r>
            <a:r>
              <a:rPr lang="en-US" dirty="0" err="1">
                <a:solidFill>
                  <a:schemeClr val="bg1"/>
                </a:solidFill>
                <a:latin typeface="Courier New" panose="02070309020205020404" pitchFamily="49" charset="0"/>
                <a:cs typeface="Courier New" panose="02070309020205020404" pitchFamily="49" charset="0"/>
              </a:rPr>
              <a:t>cp</a:t>
            </a:r>
            <a:r>
              <a:rPr lang="en-US" dirty="0">
                <a:solidFill>
                  <a:schemeClr val="bg1"/>
                </a:solidFill>
                <a:latin typeface="Courier New" panose="02070309020205020404" pitchFamily="49" charset="0"/>
                <a:cs typeface="Courier New" panose="02070309020205020404" pitchFamily="49" charset="0"/>
              </a:rPr>
              <a:t> &lt;container name&gt;:&lt;path&gt; &lt;host path&gt;</a:t>
            </a:r>
          </a:p>
          <a:p>
            <a:pPr marL="800100" lvl="1" indent="-342900">
              <a:buFont typeface="Arial" panose="020B0604020202020204" pitchFamily="34" charset="0"/>
              <a:buChar char="•"/>
            </a:pPr>
            <a:r>
              <a:rPr lang="en-US" dirty="0">
                <a:solidFill>
                  <a:schemeClr val="bg1"/>
                </a:solidFill>
                <a:latin typeface="Courier New" panose="02070309020205020404" pitchFamily="49" charset="0"/>
                <a:cs typeface="Courier New" panose="02070309020205020404" pitchFamily="49" charset="0"/>
              </a:rPr>
              <a:t>docker </a:t>
            </a:r>
            <a:r>
              <a:rPr lang="en-US" dirty="0" err="1">
                <a:solidFill>
                  <a:schemeClr val="bg1"/>
                </a:solidFill>
                <a:latin typeface="Courier New" panose="02070309020205020404" pitchFamily="49" charset="0"/>
                <a:cs typeface="Courier New" panose="02070309020205020404" pitchFamily="49" charset="0"/>
              </a:rPr>
              <a:t>cp</a:t>
            </a:r>
            <a:r>
              <a:rPr lang="en-US" dirty="0">
                <a:solidFill>
                  <a:schemeClr val="bg1"/>
                </a:solidFill>
                <a:latin typeface="Courier New" panose="02070309020205020404" pitchFamily="49" charset="0"/>
                <a:cs typeface="Courier New" panose="02070309020205020404" pitchFamily="49" charset="0"/>
              </a:rPr>
              <a:t> &lt;host path&gt; &lt;container name&gt;:&lt;path&gt;</a:t>
            </a: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err="1">
                <a:solidFill>
                  <a:schemeClr val="accent3"/>
                </a:solidFill>
              </a:rPr>
              <a:t>cp</a:t>
            </a:r>
            <a:endParaRPr lang="en-US" sz="6000" dirty="0"/>
          </a:p>
        </p:txBody>
      </p:sp>
    </p:spTree>
    <p:extLst>
      <p:ext uri="{BB962C8B-B14F-4D97-AF65-F5344CB8AC3E}">
        <p14:creationId xmlns:p14="http://schemas.microsoft.com/office/powerpoint/2010/main" val="38834248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477328"/>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You can inspect the details on a container. Everything you’d need to know about it is here.</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Inspect also works for other Docker resources, like images and networks.</a:t>
            </a:r>
            <a:endParaRPr lang="en-US" dirty="0">
              <a:solidFill>
                <a:schemeClr val="bg1"/>
              </a:solidFill>
              <a:latin typeface="Courier New" panose="02070309020205020404" pitchFamily="49" charset="0"/>
              <a:cs typeface="Courier New" panose="02070309020205020404" pitchFamily="49" charset="0"/>
            </a:endParaRP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inspect</a:t>
            </a:r>
            <a:endParaRPr lang="en-US" sz="6000" dirty="0"/>
          </a:p>
        </p:txBody>
      </p:sp>
    </p:spTree>
    <p:extLst>
      <p:ext uri="{BB962C8B-B14F-4D97-AF65-F5344CB8AC3E}">
        <p14:creationId xmlns:p14="http://schemas.microsoft.com/office/powerpoint/2010/main" val="6475104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2031325"/>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Unlike docker stop, which will attempt to stop a container process gracefully, docker kill will send a SIGKILL signal to the container’s running process. </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This is a bit more brute force.</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Typically this isn’t needed, as a docker stop will send a SIGKILL automatically if it doesn’t shut down gracefully.</a:t>
            </a:r>
            <a:endParaRPr lang="en-US" dirty="0">
              <a:solidFill>
                <a:schemeClr val="bg1"/>
              </a:solidFill>
              <a:latin typeface="Courier New" panose="02070309020205020404" pitchFamily="49" charset="0"/>
              <a:cs typeface="Courier New" panose="02070309020205020404" pitchFamily="49" charset="0"/>
            </a:endParaRP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kill</a:t>
            </a:r>
            <a:endParaRPr lang="en-US" sz="6000" dirty="0"/>
          </a:p>
        </p:txBody>
      </p:sp>
    </p:spTree>
    <p:extLst>
      <p:ext uri="{BB962C8B-B14F-4D97-AF65-F5344CB8AC3E}">
        <p14:creationId xmlns:p14="http://schemas.microsoft.com/office/powerpoint/2010/main" val="33760078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416320"/>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Unlike stop or kill, this will pause the processes inside a running container.</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Perhaps it’s vital to stop the processing on a container, but you need to investigate further. Pausing allows that. You can put things on hold, get your bearings, and then </a:t>
            </a:r>
            <a:r>
              <a:rPr lang="en-US" dirty="0" err="1">
                <a:solidFill>
                  <a:schemeClr val="bg1"/>
                </a:solidFill>
                <a:latin typeface="Raleway Medium" panose="020B0603030101060003" pitchFamily="34" charset="77"/>
              </a:rPr>
              <a:t>unpause</a:t>
            </a:r>
            <a:r>
              <a:rPr lang="en-US" dirty="0">
                <a:solidFill>
                  <a:schemeClr val="bg1"/>
                </a:solidFill>
                <a:latin typeface="Raleway Medium" panose="020B0603030101060003" pitchFamily="34" charset="77"/>
              </a:rPr>
              <a:t> or stop the container as needed.</a:t>
            </a:r>
          </a:p>
          <a:p>
            <a:pPr marL="342900" indent="-342900">
              <a:buFont typeface="Arial" panose="020B0604020202020204" pitchFamily="34" charset="0"/>
              <a:buChar char="•"/>
            </a:pPr>
            <a:r>
              <a:rPr lang="en-US" dirty="0">
                <a:solidFill>
                  <a:schemeClr val="bg1"/>
                </a:solidFill>
                <a:latin typeface="Courier New" panose="02070309020205020404" pitchFamily="49" charset="0"/>
                <a:cs typeface="Courier New" panose="02070309020205020404" pitchFamily="49" charset="0"/>
              </a:rPr>
              <a:t>docker </a:t>
            </a:r>
            <a:r>
              <a:rPr lang="en-US" dirty="0" err="1">
                <a:solidFill>
                  <a:schemeClr val="bg1"/>
                </a:solidFill>
                <a:latin typeface="Courier New" panose="02070309020205020404" pitchFamily="49" charset="0"/>
                <a:cs typeface="Courier New" panose="02070309020205020404" pitchFamily="49" charset="0"/>
              </a:rPr>
              <a:t>ps</a:t>
            </a:r>
            <a:r>
              <a:rPr lang="en-US" dirty="0">
                <a:solidFill>
                  <a:schemeClr val="bg1"/>
                </a:solidFill>
                <a:latin typeface="Raleway Medium" panose="020B0603030101060003" pitchFamily="34" charset="77"/>
              </a:rPr>
              <a:t> shows the status of a container as paused, but it’s not completely obvious.</a:t>
            </a:r>
          </a:p>
          <a:p>
            <a:pPr marL="342900" indent="-342900">
              <a:buFont typeface="Arial" panose="020B0604020202020204" pitchFamily="34" charset="0"/>
              <a:buChar char="•"/>
            </a:pPr>
            <a:r>
              <a:rPr lang="en-US" dirty="0">
                <a:solidFill>
                  <a:schemeClr val="bg1"/>
                </a:solidFill>
                <a:latin typeface="Raleway Medium" panose="020B0603030101060003" pitchFamily="34" charset="77"/>
              </a:rPr>
              <a:t>You unfortunately cannot exec into a bash shell in a paused container for investigation.</a:t>
            </a:r>
          </a:p>
          <a:p>
            <a:pPr marL="342900" indent="-342900">
              <a:buFont typeface="Arial" panose="020B0604020202020204" pitchFamily="34" charset="0"/>
              <a:buChar char="•"/>
            </a:pPr>
            <a:r>
              <a:rPr lang="en-US" dirty="0">
                <a:solidFill>
                  <a:schemeClr val="bg1"/>
                </a:solidFill>
                <a:latin typeface="Courier New" panose="02070309020205020404" pitchFamily="49" charset="0"/>
                <a:cs typeface="Courier New" panose="02070309020205020404" pitchFamily="49" charset="0"/>
              </a:rPr>
              <a:t>docker pause &lt;container&gt;</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You can resume with </a:t>
            </a:r>
            <a:r>
              <a:rPr lang="en-US" dirty="0">
                <a:solidFill>
                  <a:schemeClr val="bg1"/>
                </a:solidFill>
                <a:latin typeface="Courier New" panose="02070309020205020404" pitchFamily="49" charset="0"/>
                <a:cs typeface="Courier New" panose="02070309020205020404" pitchFamily="49" charset="0"/>
              </a:rPr>
              <a:t>docker </a:t>
            </a:r>
            <a:r>
              <a:rPr lang="en-US" dirty="0" err="1">
                <a:solidFill>
                  <a:schemeClr val="bg1"/>
                </a:solidFill>
                <a:latin typeface="Courier New" panose="02070309020205020404" pitchFamily="49" charset="0"/>
                <a:cs typeface="Courier New" panose="02070309020205020404" pitchFamily="49" charset="0"/>
              </a:rPr>
              <a:t>unpause</a:t>
            </a:r>
            <a:r>
              <a:rPr lang="en-US" dirty="0">
                <a:solidFill>
                  <a:schemeClr val="bg1"/>
                </a:solidFill>
                <a:latin typeface="Courier New" panose="02070309020205020404" pitchFamily="49" charset="0"/>
                <a:cs typeface="Courier New" panose="02070309020205020404" pitchFamily="49" charset="0"/>
              </a:rPr>
              <a:t> &lt;container&gt;</a:t>
            </a: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4008" y="369988"/>
            <a:ext cx="12256008" cy="609600"/>
          </a:xfrm>
        </p:spPr>
        <p:txBody>
          <a:bodyPr>
            <a:noAutofit/>
          </a:bodyPr>
          <a:lstStyle/>
          <a:p>
            <a:pPr algn="l"/>
            <a:r>
              <a:rPr lang="en-US" sz="6000" dirty="0">
                <a:solidFill>
                  <a:prstClr val="white"/>
                </a:solidFill>
              </a:rPr>
              <a:t>Advanced containers – </a:t>
            </a:r>
            <a:r>
              <a:rPr lang="en-US" sz="6000" dirty="0">
                <a:solidFill>
                  <a:schemeClr val="accent3"/>
                </a:solidFill>
              </a:rPr>
              <a:t>pause/</a:t>
            </a:r>
            <a:r>
              <a:rPr lang="en-US" sz="6000" dirty="0" err="1">
                <a:solidFill>
                  <a:schemeClr val="accent3"/>
                </a:solidFill>
              </a:rPr>
              <a:t>unpause</a:t>
            </a:r>
            <a:endParaRPr lang="en-US" sz="6000" dirty="0"/>
          </a:p>
        </p:txBody>
      </p:sp>
    </p:spTree>
    <p:extLst>
      <p:ext uri="{BB962C8B-B14F-4D97-AF65-F5344CB8AC3E}">
        <p14:creationId xmlns:p14="http://schemas.microsoft.com/office/powerpoint/2010/main" val="21152870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200329"/>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Rename a container with </a:t>
            </a:r>
            <a:r>
              <a:rPr lang="en-US" dirty="0">
                <a:solidFill>
                  <a:schemeClr val="bg1"/>
                </a:solidFill>
                <a:latin typeface="Courier New" panose="02070309020205020404" pitchFamily="49" charset="0"/>
                <a:cs typeface="Courier New" panose="02070309020205020404" pitchFamily="49" charset="0"/>
              </a:rPr>
              <a:t>docker rename &lt;old&gt; &lt;new&gt;</a:t>
            </a:r>
          </a:p>
          <a:p>
            <a:pPr marL="342900" indent="-342900">
              <a:buFont typeface="Arial" panose="020B0604020202020204" pitchFamily="34" charset="0"/>
              <a:buChar char="•"/>
            </a:pPr>
            <a:endParaRPr lang="en-US" dirty="0">
              <a:solidFill>
                <a:schemeClr val="bg1"/>
              </a:solidFill>
              <a:latin typeface="Courier New" panose="02070309020205020404" pitchFamily="49" charset="0"/>
              <a:cs typeface="Courier New" panose="02070309020205020404" pitchFamily="49" charset="0"/>
            </a:endParaRP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rename</a:t>
            </a:r>
            <a:endParaRPr lang="en-US" sz="6000" dirty="0"/>
          </a:p>
        </p:txBody>
      </p:sp>
    </p:spTree>
    <p:extLst>
      <p:ext uri="{BB962C8B-B14F-4D97-AF65-F5344CB8AC3E}">
        <p14:creationId xmlns:p14="http://schemas.microsoft.com/office/powerpoint/2010/main" val="34673282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2862322"/>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To restart a running container, just use </a:t>
            </a:r>
            <a:r>
              <a:rPr lang="en-US" dirty="0">
                <a:solidFill>
                  <a:schemeClr val="bg1"/>
                </a:solidFill>
                <a:latin typeface="Courier New" panose="02070309020205020404" pitchFamily="49" charset="0"/>
                <a:cs typeface="Courier New" panose="02070309020205020404" pitchFamily="49" charset="0"/>
              </a:rPr>
              <a:t>docker restart &lt;container&gt;</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When you run a container, you can specify a restart policy with </a:t>
            </a:r>
            <a:r>
              <a:rPr lang="en-US" dirty="0">
                <a:solidFill>
                  <a:schemeClr val="bg1"/>
                </a:solidFill>
                <a:latin typeface="Courier New" panose="02070309020205020404" pitchFamily="49" charset="0"/>
                <a:cs typeface="Courier New" panose="02070309020205020404" pitchFamily="49" charset="0"/>
              </a:rPr>
              <a:t>--restart</a:t>
            </a:r>
          </a:p>
          <a:p>
            <a:pPr marL="800100" lvl="1"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No – the default. Do not restart a stopped container</a:t>
            </a:r>
          </a:p>
          <a:p>
            <a:pPr marL="800100" lvl="1"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On-failure – restart if it failed due to an error</a:t>
            </a:r>
          </a:p>
          <a:p>
            <a:pPr marL="800100" lvl="1"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Unless-stopped – restart unless it is explicitly stopped or Docker itself is stopped or restarted</a:t>
            </a:r>
          </a:p>
          <a:p>
            <a:pPr marL="800100" lvl="1"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Always – always restart it, even if Docker itself is restarted. Good for containers that must survive a server reboot.</a:t>
            </a: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restarts</a:t>
            </a:r>
            <a:endParaRPr lang="en-US" sz="6000" dirty="0"/>
          </a:p>
        </p:txBody>
      </p:sp>
    </p:spTree>
    <p:extLst>
      <p:ext uri="{BB962C8B-B14F-4D97-AF65-F5344CB8AC3E}">
        <p14:creationId xmlns:p14="http://schemas.microsoft.com/office/powerpoint/2010/main" val="11999725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754326"/>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Useful to see what Docker processes are running on the HOST and what their resource usage is.</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Works much like the top Linux command.</a:t>
            </a:r>
          </a:p>
          <a:p>
            <a:pPr marL="342900" indent="-342900">
              <a:buFont typeface="Arial" panose="020B0604020202020204" pitchFamily="34" charset="0"/>
              <a:buChar char="•"/>
            </a:pPr>
            <a:r>
              <a:rPr lang="en-US" dirty="0">
                <a:solidFill>
                  <a:schemeClr val="bg1"/>
                </a:solidFill>
                <a:latin typeface="Courier New" panose="02070309020205020404" pitchFamily="49" charset="0"/>
                <a:cs typeface="Courier New" panose="02070309020205020404" pitchFamily="49" charset="0"/>
              </a:rPr>
              <a:t>docker stats</a:t>
            </a: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stats</a:t>
            </a:r>
            <a:endParaRPr lang="en-US" sz="6000" dirty="0"/>
          </a:p>
        </p:txBody>
      </p:sp>
    </p:spTree>
    <p:extLst>
      <p:ext uri="{BB962C8B-B14F-4D97-AF65-F5344CB8AC3E}">
        <p14:creationId xmlns:p14="http://schemas.microsoft.com/office/powerpoint/2010/main" val="32503008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1477328"/>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To see the top Linux command output for a container, you can do this directly without logging in to an interactive shell on a container.</a:t>
            </a:r>
          </a:p>
          <a:p>
            <a:pPr marL="342900" indent="-342900">
              <a:buFont typeface="Arial" panose="020B0604020202020204" pitchFamily="34" charset="0"/>
              <a:buChar char="•"/>
            </a:pPr>
            <a:r>
              <a:rPr lang="en-US" dirty="0">
                <a:solidFill>
                  <a:schemeClr val="bg1"/>
                </a:solidFill>
                <a:latin typeface="Courier New" panose="02070309020205020404" pitchFamily="49" charset="0"/>
                <a:cs typeface="Courier New" panose="02070309020205020404" pitchFamily="49" charset="0"/>
              </a:rPr>
              <a:t>docker top &lt;container&gt;</a:t>
            </a: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top</a:t>
            </a:r>
            <a:endParaRPr lang="en-US" sz="6000" dirty="0"/>
          </a:p>
        </p:txBody>
      </p:sp>
    </p:spTree>
    <p:extLst>
      <p:ext uri="{BB962C8B-B14F-4D97-AF65-F5344CB8AC3E}">
        <p14:creationId xmlns:p14="http://schemas.microsoft.com/office/powerpoint/2010/main" val="272338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2585323"/>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Sometimes you want to update the configuration for a container after it has been started with a docker run command.</a:t>
            </a:r>
          </a:p>
          <a:p>
            <a:pPr marL="342900" indent="-342900">
              <a:buFont typeface="Arial" panose="020B0604020202020204" pitchFamily="34" charset="0"/>
              <a:buChar char="•"/>
            </a:pPr>
            <a:r>
              <a:rPr lang="en-US" dirty="0">
                <a:solidFill>
                  <a:schemeClr val="bg1"/>
                </a:solidFill>
                <a:latin typeface="Courier New" panose="02070309020205020404" pitchFamily="49" charset="0"/>
                <a:cs typeface="Courier New" panose="02070309020205020404" pitchFamily="49" charset="0"/>
              </a:rPr>
              <a:t>docker update</a:t>
            </a:r>
            <a:r>
              <a:rPr lang="en-US" dirty="0">
                <a:solidFill>
                  <a:schemeClr val="bg1"/>
                </a:solidFill>
                <a:latin typeface="Raleway Medium" panose="020B0603030101060003" pitchFamily="34" charset="77"/>
                <a:cs typeface="Courier New" panose="02070309020205020404" pitchFamily="49" charset="0"/>
              </a:rPr>
              <a:t> is the command.</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There are many options.</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Not valid for Windows. Sorry Windows fanboys.</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For example, if you want to update the restart policy of a container:</a:t>
            </a:r>
          </a:p>
          <a:p>
            <a:pPr marL="800100" lvl="1" indent="-342900">
              <a:buFont typeface="Arial" panose="020B0604020202020204" pitchFamily="34" charset="0"/>
              <a:buChar char="•"/>
            </a:pPr>
            <a:r>
              <a:rPr lang="en-US" dirty="0">
                <a:solidFill>
                  <a:schemeClr val="bg1"/>
                </a:solidFill>
                <a:latin typeface="Courier New" panose="02070309020205020404" pitchFamily="49" charset="0"/>
                <a:cs typeface="Courier New" panose="02070309020205020404" pitchFamily="49" charset="0"/>
              </a:rPr>
              <a:t>docker update --restart always </a:t>
            </a:r>
            <a:r>
              <a:rPr lang="en-US" dirty="0" err="1">
                <a:solidFill>
                  <a:schemeClr val="bg1"/>
                </a:solidFill>
                <a:latin typeface="Courier New" panose="02070309020205020404" pitchFamily="49" charset="0"/>
                <a:cs typeface="Courier New" panose="02070309020205020404" pitchFamily="49" charset="0"/>
              </a:rPr>
              <a:t>nginx</a:t>
            </a:r>
            <a:endParaRPr lang="en-US" dirty="0">
              <a:solidFill>
                <a:schemeClr val="bg1"/>
              </a:solidFill>
              <a:latin typeface="Courier New" panose="02070309020205020404" pitchFamily="49" charset="0"/>
              <a:cs typeface="Courier New" panose="02070309020205020404" pitchFamily="49" charset="0"/>
            </a:endParaRP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update</a:t>
            </a:r>
            <a:endParaRPr lang="en-US" sz="6000" dirty="0"/>
          </a:p>
        </p:txBody>
      </p:sp>
    </p:spTree>
    <p:extLst>
      <p:ext uri="{BB962C8B-B14F-4D97-AF65-F5344CB8AC3E}">
        <p14:creationId xmlns:p14="http://schemas.microsoft.com/office/powerpoint/2010/main" val="38917687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2031325"/>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Sometimes you’ll build up a lot of stopped containers that just clutter up your system. </a:t>
            </a:r>
          </a:p>
          <a:p>
            <a:pPr marL="342900" indent="-342900">
              <a:buFont typeface="Arial" panose="020B0604020202020204" pitchFamily="34" charset="0"/>
              <a:buChar char="•"/>
            </a:pPr>
            <a:r>
              <a:rPr lang="en-US" dirty="0">
                <a:solidFill>
                  <a:schemeClr val="bg1"/>
                </a:solidFill>
                <a:latin typeface="Courier New" panose="02070309020205020404" pitchFamily="49" charset="0"/>
                <a:cs typeface="Courier New" panose="02070309020205020404" pitchFamily="49" charset="0"/>
              </a:rPr>
              <a:t>Docker container prune </a:t>
            </a:r>
            <a:r>
              <a:rPr lang="en-US" dirty="0">
                <a:solidFill>
                  <a:schemeClr val="bg1"/>
                </a:solidFill>
                <a:latin typeface="Raleway Medium" panose="020B0603030101060003" pitchFamily="34" charset="77"/>
                <a:cs typeface="Courier New" panose="02070309020205020404" pitchFamily="49" charset="0"/>
              </a:rPr>
              <a:t>allows you to clean them up in one command.</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Just be careful, as this will in one swipe clear them all! If you have any that you need, you’ll lose them!</a:t>
            </a:r>
            <a:endParaRPr lang="en-US" dirty="0">
              <a:solidFill>
                <a:schemeClr val="bg1"/>
              </a:solidFill>
              <a:latin typeface="Courier New" panose="02070309020205020404" pitchFamily="49" charset="0"/>
              <a:cs typeface="Courier New" panose="02070309020205020404" pitchFamily="49" charset="0"/>
            </a:endParaRP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prune</a:t>
            </a:r>
            <a:endParaRPr lang="en-US" sz="6000" dirty="0"/>
          </a:p>
        </p:txBody>
      </p:sp>
    </p:spTree>
    <p:extLst>
      <p:ext uri="{BB962C8B-B14F-4D97-AF65-F5344CB8AC3E}">
        <p14:creationId xmlns:p14="http://schemas.microsoft.com/office/powerpoint/2010/main" val="9517616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Ratings/class survey</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12641468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3416320"/>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latin typeface="Raleway Medium" panose="020B0603030101060003" pitchFamily="34" charset="77"/>
              </a:rPr>
              <a:t>You’ve learned how to specify port mappings when creating a container with </a:t>
            </a:r>
            <a:r>
              <a:rPr lang="en-US" dirty="0">
                <a:solidFill>
                  <a:schemeClr val="bg1"/>
                </a:solidFill>
                <a:latin typeface="Courier New" panose="02070309020205020404" pitchFamily="49" charset="0"/>
                <a:cs typeface="Courier New" panose="02070309020205020404" pitchFamily="49" charset="0"/>
              </a:rPr>
              <a:t>docker run –p</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Unfortunately, there isn’t a way to update port mappings after creation. Why? The world may never know.</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The workaround is to stop and remove the container and use a new run command with the proper ports.</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There are also some options for messing with networks, but that beyond the scope of this course.</a:t>
            </a:r>
          </a:p>
          <a:p>
            <a:pPr marL="342900" indent="-342900">
              <a:buFont typeface="Arial" panose="020B0604020202020204" pitchFamily="34" charset="0"/>
              <a:buChar char="•"/>
            </a:pPr>
            <a:r>
              <a:rPr lang="en-US" dirty="0">
                <a:solidFill>
                  <a:schemeClr val="bg1"/>
                </a:solidFill>
                <a:latin typeface="Raleway Medium" panose="020B0603030101060003" pitchFamily="34" charset="77"/>
                <a:cs typeface="Courier New" panose="02070309020205020404" pitchFamily="49" charset="0"/>
              </a:rPr>
              <a:t>Note that since we’re going to get into orchestration soon, this isn’t really a big problem.</a:t>
            </a:r>
          </a:p>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15438" y="369988"/>
            <a:ext cx="12207438" cy="609600"/>
          </a:xfrm>
        </p:spPr>
        <p:txBody>
          <a:bodyPr>
            <a:noAutofit/>
          </a:bodyPr>
          <a:lstStyle/>
          <a:p>
            <a:pPr algn="l"/>
            <a:r>
              <a:rPr lang="en-US" sz="6000" dirty="0">
                <a:solidFill>
                  <a:prstClr val="white"/>
                </a:solidFill>
              </a:rPr>
              <a:t>Advanced containers – </a:t>
            </a:r>
            <a:r>
              <a:rPr lang="en-US" sz="6000" dirty="0">
                <a:solidFill>
                  <a:schemeClr val="accent3"/>
                </a:solidFill>
              </a:rPr>
              <a:t>a word on ports</a:t>
            </a:r>
            <a:endParaRPr lang="en-US" sz="6000" dirty="0"/>
          </a:p>
        </p:txBody>
      </p:sp>
    </p:spTree>
    <p:extLst>
      <p:ext uri="{BB962C8B-B14F-4D97-AF65-F5344CB8AC3E}">
        <p14:creationId xmlns:p14="http://schemas.microsoft.com/office/powerpoint/2010/main" val="1965433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247317"/>
          </a:xfrm>
          <a:prstGeom prst="rect">
            <a:avLst/>
          </a:prstGeom>
          <a:noFill/>
        </p:spPr>
        <p:txBody>
          <a:bodyPr wrap="square" rtlCol="0">
            <a:spAutoFit/>
          </a:bodyPr>
          <a:lstStyle/>
          <a:p>
            <a:pPr marL="800100" lvl="1" indent="-342900">
              <a:buFont typeface="Arial" panose="020B0604020202020204" pitchFamily="34" charset="0"/>
              <a:buChar char="•"/>
            </a:pP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r>
              <a:rPr lang="en-US" dirty="0">
                <a:solidFill>
                  <a:schemeClr val="bg1"/>
                </a:solidFill>
                <a:latin typeface="Raleway Medium" panose="020B0603030101060003" pitchFamily="34" charset="77"/>
              </a:rPr>
              <a:t>You can create Docker networks to allow containers to easily communicate.</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Types:</a:t>
            </a:r>
          </a:p>
          <a:p>
            <a:pPr marL="742950" lvl="1" indent="-285750">
              <a:buFont typeface="Arial" panose="020B0604020202020204" pitchFamily="34" charset="0"/>
              <a:buChar char="•"/>
            </a:pPr>
            <a:r>
              <a:rPr lang="en-US" dirty="0">
                <a:solidFill>
                  <a:schemeClr val="bg1"/>
                </a:solidFill>
                <a:latin typeface="Raleway Medium" panose="020B0603030101060003" pitchFamily="34" charset="77"/>
              </a:rPr>
              <a:t>Bridge (default) – this one is created by Docker and containers go here by default. Not recommended for production. No container communication by name.</a:t>
            </a:r>
          </a:p>
          <a:p>
            <a:pPr marL="742950" lvl="1" indent="-285750">
              <a:buFont typeface="Arial" panose="020B0604020202020204" pitchFamily="34" charset="0"/>
              <a:buChar char="•"/>
            </a:pPr>
            <a:r>
              <a:rPr lang="en-US" dirty="0">
                <a:solidFill>
                  <a:schemeClr val="bg1"/>
                </a:solidFill>
                <a:latin typeface="Raleway Medium" panose="020B0603030101060003" pitchFamily="34" charset="77"/>
              </a:rPr>
              <a:t>Bridge (user-defined) – Recommended for standalone containers running on the same host. Containers can communicate by name.</a:t>
            </a:r>
          </a:p>
          <a:p>
            <a:pPr marL="742950" lvl="1" indent="-285750">
              <a:buFont typeface="Arial" panose="020B0604020202020204" pitchFamily="34" charset="0"/>
              <a:buChar char="•"/>
            </a:pPr>
            <a:r>
              <a:rPr lang="en-US" dirty="0">
                <a:solidFill>
                  <a:schemeClr val="bg1"/>
                </a:solidFill>
                <a:latin typeface="Raleway Medium" panose="020B0603030101060003" pitchFamily="34" charset="77"/>
              </a:rPr>
              <a:t>Overlay – allows networking across Docker hosts. Works with Swarm.</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Networks are managed with the </a:t>
            </a:r>
            <a:r>
              <a:rPr lang="en-US" dirty="0">
                <a:solidFill>
                  <a:schemeClr val="bg1"/>
                </a:solidFill>
                <a:latin typeface="Courier New" panose="02070309020205020404" pitchFamily="49" charset="0"/>
                <a:cs typeface="Courier New" panose="02070309020205020404" pitchFamily="49" charset="0"/>
              </a:rPr>
              <a:t>docker network … </a:t>
            </a:r>
            <a:r>
              <a:rPr lang="en-US" dirty="0">
                <a:solidFill>
                  <a:schemeClr val="bg1"/>
                </a:solidFill>
                <a:latin typeface="Raleway Medium" panose="020B0603030101060003" pitchFamily="34" charset="77"/>
              </a:rPr>
              <a:t>commands</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Containers are put into a network with the </a:t>
            </a:r>
            <a:r>
              <a:rPr lang="en-US" dirty="0">
                <a:solidFill>
                  <a:schemeClr val="bg1"/>
                </a:solidFill>
                <a:latin typeface="Courier New" panose="02070309020205020404" pitchFamily="49" charset="0"/>
                <a:cs typeface="Courier New" panose="02070309020205020404" pitchFamily="49" charset="0"/>
              </a:rPr>
              <a:t>--network </a:t>
            </a:r>
            <a:r>
              <a:rPr lang="en-US" dirty="0">
                <a:solidFill>
                  <a:schemeClr val="bg1"/>
                </a:solidFill>
                <a:latin typeface="Raleway Medium" panose="020B0603030101060003" pitchFamily="34" charset="77"/>
              </a:rPr>
              <a:t>option in the </a:t>
            </a:r>
            <a:r>
              <a:rPr lang="en-US" dirty="0">
                <a:solidFill>
                  <a:schemeClr val="bg1"/>
                </a:solidFill>
                <a:latin typeface="Courier New" panose="02070309020205020404" pitchFamily="49" charset="0"/>
                <a:cs typeface="Courier New" panose="02070309020205020404" pitchFamily="49" charset="0"/>
              </a:rPr>
              <a:t>docker run</a:t>
            </a:r>
            <a:r>
              <a:rPr lang="en-US" dirty="0">
                <a:solidFill>
                  <a:schemeClr val="bg1"/>
                </a:solidFill>
                <a:latin typeface="Raleway Medium" panose="020B0603030101060003" pitchFamily="34" charset="77"/>
              </a:rPr>
              <a:t> command.</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Existing containers can be put into a network with </a:t>
            </a:r>
            <a:r>
              <a:rPr lang="en-US" dirty="0">
                <a:solidFill>
                  <a:schemeClr val="bg1"/>
                </a:solidFill>
                <a:latin typeface="Courier New" panose="02070309020205020404" pitchFamily="49" charset="0"/>
                <a:cs typeface="Courier New" panose="02070309020205020404" pitchFamily="49" charset="0"/>
              </a:rPr>
              <a:t>docker network connect &lt;network name&gt; &lt;container name&gt;</a:t>
            </a:r>
          </a:p>
          <a:p>
            <a:pPr marL="285750" indent="-285750">
              <a:buFont typeface="Arial" panose="020B0604020202020204" pitchFamily="34" charset="0"/>
              <a:buChar char="•"/>
            </a:pPr>
            <a:endParaRPr lang="en-US" dirty="0">
              <a:solidFill>
                <a:schemeClr val="bg1"/>
              </a:solidFill>
              <a:latin typeface="Raleway Medium" panose="020B0603030101060003" pitchFamily="34" charset="77"/>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Advanced containers – </a:t>
            </a:r>
            <a:r>
              <a:rPr lang="en-US" sz="6000" dirty="0">
                <a:solidFill>
                  <a:schemeClr val="accent3"/>
                </a:solidFill>
              </a:rPr>
              <a:t>networks</a:t>
            </a:r>
            <a:endParaRPr lang="en-US" sz="6000" dirty="0"/>
          </a:p>
        </p:txBody>
      </p:sp>
    </p:spTree>
    <p:extLst>
      <p:ext uri="{BB962C8B-B14F-4D97-AF65-F5344CB8AC3E}">
        <p14:creationId xmlns:p14="http://schemas.microsoft.com/office/powerpoint/2010/main" val="23456406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550482"/>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8800" dirty="0">
                <a:solidFill>
                  <a:prstClr val="white"/>
                </a:solidFill>
              </a:rPr>
              <a:t>Networks: lab</a:t>
            </a:r>
            <a:endParaRPr lang="en-US" sz="88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30730072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6" y="1168924"/>
            <a:ext cx="10639312" cy="3693319"/>
          </a:xfrm>
          <a:prstGeom prst="rect">
            <a:avLst/>
          </a:prstGeom>
          <a:noFill/>
        </p:spPr>
        <p:txBody>
          <a:bodyPr wrap="square" rtlCol="0">
            <a:spAutoFit/>
          </a:bodyPr>
          <a:lstStyle/>
          <a:p>
            <a:r>
              <a:rPr lang="en-US" dirty="0">
                <a:solidFill>
                  <a:schemeClr val="bg1"/>
                </a:solidFill>
                <a:latin typeface="Raleway Medium" panose="020B0603030101060003" pitchFamily="34" charset="77"/>
                <a:cs typeface="Courier New" panose="02070309020205020404" pitchFamily="49" charset="0"/>
              </a:rPr>
              <a:t>Let’s test out creating a network, putting containers into it, and have them communicate by name.</a:t>
            </a:r>
          </a:p>
          <a:p>
            <a:endParaRPr lang="en-US" dirty="0">
              <a:solidFill>
                <a:schemeClr val="bg1"/>
              </a:solidFill>
              <a:latin typeface="Raleway Medium" panose="020B0603030101060003" pitchFamily="34" charset="77"/>
              <a:cs typeface="Courier New" panose="02070309020205020404" pitchFamily="49" charset="0"/>
            </a:endParaRPr>
          </a:p>
          <a:p>
            <a:pPr marL="342900" indent="-342900">
              <a:buFont typeface="+mj-lt"/>
              <a:buAutoNum type="arabicPeriod"/>
            </a:pPr>
            <a:r>
              <a:rPr lang="en-US" dirty="0">
                <a:solidFill>
                  <a:schemeClr val="bg1"/>
                </a:solidFill>
                <a:latin typeface="Raleway Medium" panose="020B0603030101060003" pitchFamily="34" charset="77"/>
                <a:cs typeface="Courier New" panose="02070309020205020404" pitchFamily="49" charset="0"/>
              </a:rPr>
              <a:t>Create a Docker bridge network called alpine-net</a:t>
            </a:r>
          </a:p>
          <a:p>
            <a:pPr marL="342900" indent="-342900">
              <a:buFont typeface="+mj-lt"/>
              <a:buAutoNum type="arabicPeriod"/>
            </a:pPr>
            <a:r>
              <a:rPr lang="en-US" dirty="0">
                <a:solidFill>
                  <a:schemeClr val="bg1"/>
                </a:solidFill>
                <a:latin typeface="Raleway Medium" panose="020B0603030101060003" pitchFamily="34" charset="77"/>
                <a:cs typeface="Courier New" panose="02070309020205020404" pitchFamily="49" charset="0"/>
              </a:rPr>
              <a:t>Start up three Alpine containers. </a:t>
            </a:r>
            <a:r>
              <a:rPr lang="en-US" dirty="0">
                <a:solidFill>
                  <a:schemeClr val="bg1"/>
                </a:solidFill>
                <a:latin typeface="Courier New" panose="02070309020205020404" pitchFamily="49" charset="0"/>
                <a:cs typeface="Courier New" panose="02070309020205020404" pitchFamily="49" charset="0"/>
              </a:rPr>
              <a:t>docker run –</a:t>
            </a:r>
            <a:r>
              <a:rPr lang="en-US" dirty="0" err="1">
                <a:solidFill>
                  <a:schemeClr val="bg1"/>
                </a:solidFill>
                <a:latin typeface="Courier New" panose="02070309020205020404" pitchFamily="49" charset="0"/>
                <a:cs typeface="Courier New" panose="02070309020205020404" pitchFamily="49" charset="0"/>
              </a:rPr>
              <a:t>dit</a:t>
            </a:r>
            <a:r>
              <a:rPr lang="en-US" dirty="0">
                <a:solidFill>
                  <a:schemeClr val="bg1"/>
                </a:solidFill>
                <a:latin typeface="Courier New" panose="02070309020205020404" pitchFamily="49" charset="0"/>
                <a:cs typeface="Courier New" panose="02070309020205020404" pitchFamily="49" charset="0"/>
              </a:rPr>
              <a:t> –-name=name alpine ash</a:t>
            </a:r>
          </a:p>
          <a:p>
            <a:pPr marL="800100" lvl="1" indent="-342900">
              <a:buFont typeface="+mj-lt"/>
              <a:buAutoNum type="arabicPeriod"/>
            </a:pPr>
            <a:r>
              <a:rPr lang="en-US" dirty="0">
                <a:solidFill>
                  <a:schemeClr val="bg1"/>
                </a:solidFill>
                <a:latin typeface="Raleway Medium" panose="020B0603030101060003" pitchFamily="34" charset="77"/>
                <a:cs typeface="Courier New" panose="02070309020205020404" pitchFamily="49" charset="0"/>
              </a:rPr>
              <a:t>For alpine1, include the network in the run command.</a:t>
            </a:r>
          </a:p>
          <a:p>
            <a:pPr marL="800100" lvl="1" indent="-342900">
              <a:buFont typeface="+mj-lt"/>
              <a:buAutoNum type="arabicPeriod"/>
            </a:pPr>
            <a:r>
              <a:rPr lang="en-US" dirty="0">
                <a:solidFill>
                  <a:schemeClr val="bg1"/>
                </a:solidFill>
                <a:latin typeface="Raleway Medium" panose="020B0603030101060003" pitchFamily="34" charset="77"/>
                <a:cs typeface="Courier New" panose="02070309020205020404" pitchFamily="49" charset="0"/>
              </a:rPr>
              <a:t>For alpine2, include the network in the run command.</a:t>
            </a:r>
          </a:p>
          <a:p>
            <a:pPr marL="800100" lvl="1" indent="-342900">
              <a:buFont typeface="+mj-lt"/>
              <a:buAutoNum type="arabicPeriod"/>
            </a:pPr>
            <a:r>
              <a:rPr lang="en-US" dirty="0">
                <a:solidFill>
                  <a:schemeClr val="bg1"/>
                </a:solidFill>
                <a:latin typeface="Raleway Medium" panose="020B0603030101060003" pitchFamily="34" charset="77"/>
                <a:cs typeface="Courier New" panose="02070309020205020404" pitchFamily="49" charset="0"/>
              </a:rPr>
              <a:t>For alpine3, do not include the network.</a:t>
            </a:r>
          </a:p>
          <a:p>
            <a:pPr marL="342900" indent="-342900">
              <a:buFont typeface="+mj-lt"/>
              <a:buAutoNum type="arabicPeriod"/>
            </a:pPr>
            <a:r>
              <a:rPr lang="en-US" dirty="0">
                <a:solidFill>
                  <a:schemeClr val="bg1"/>
                </a:solidFill>
                <a:latin typeface="Raleway Medium" panose="020B0603030101060003" pitchFamily="34" charset="77"/>
                <a:cs typeface="Courier New" panose="02070309020205020404" pitchFamily="49" charset="0"/>
              </a:rPr>
              <a:t>Inspect the bridge and alpine-net networks. View the containers and IP addresses.</a:t>
            </a:r>
          </a:p>
          <a:p>
            <a:pPr marL="342900" indent="-342900">
              <a:buFont typeface="+mj-lt"/>
              <a:buAutoNum type="arabicPeriod"/>
            </a:pPr>
            <a:r>
              <a:rPr lang="en-US" dirty="0">
                <a:solidFill>
                  <a:schemeClr val="bg1"/>
                </a:solidFill>
                <a:latin typeface="Raleway Medium" panose="020B0603030101060003" pitchFamily="34" charset="77"/>
                <a:cs typeface="Courier New" panose="02070309020205020404" pitchFamily="49" charset="0"/>
              </a:rPr>
              <a:t>Attach to alpine1 and attempt to ping alpine2 and alpine3 by both name and IP. What results did you get?</a:t>
            </a:r>
          </a:p>
          <a:p>
            <a:pPr marL="342900" indent="-342900">
              <a:buFont typeface="+mj-lt"/>
              <a:buAutoNum type="arabicPeriod"/>
            </a:pPr>
            <a:r>
              <a:rPr lang="en-US" dirty="0">
                <a:solidFill>
                  <a:schemeClr val="bg1"/>
                </a:solidFill>
                <a:latin typeface="Raleway Medium" panose="020B0603030101060003" pitchFamily="34" charset="77"/>
                <a:cs typeface="Courier New" panose="02070309020205020404" pitchFamily="49" charset="0"/>
              </a:rPr>
              <a:t>Detach (don’t exit) from alpine1, and now connect alpine3 to your network.</a:t>
            </a:r>
          </a:p>
          <a:p>
            <a:pPr marL="342900" indent="-342900">
              <a:buFont typeface="+mj-lt"/>
              <a:buAutoNum type="arabicPeriod"/>
            </a:pPr>
            <a:r>
              <a:rPr lang="en-US" dirty="0">
                <a:solidFill>
                  <a:schemeClr val="bg1"/>
                </a:solidFill>
                <a:latin typeface="Raleway Medium" panose="020B0603030101060003" pitchFamily="34" charset="77"/>
                <a:cs typeface="Courier New" panose="02070309020205020404" pitchFamily="49" charset="0"/>
              </a:rPr>
              <a:t>Repeat step 4. How does it differ?</a:t>
            </a:r>
          </a:p>
          <a:p>
            <a:pPr marL="342900" indent="-342900">
              <a:buFont typeface="+mj-lt"/>
              <a:buAutoNum type="arabicPeriod"/>
            </a:pPr>
            <a:r>
              <a:rPr lang="en-US" dirty="0">
                <a:solidFill>
                  <a:schemeClr val="bg1"/>
                </a:solidFill>
                <a:latin typeface="Raleway Medium" panose="020B0603030101060003" pitchFamily="34" charset="77"/>
                <a:cs typeface="Courier New" panose="02070309020205020404" pitchFamily="49" charset="0"/>
              </a:rPr>
              <a:t>When done, remove the containers and network.</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154454" cy="609600"/>
          </a:xfrm>
        </p:spPr>
        <p:txBody>
          <a:bodyPr>
            <a:noAutofit/>
          </a:bodyPr>
          <a:lstStyle/>
          <a:p>
            <a:pPr algn="l"/>
            <a:r>
              <a:rPr lang="en-US" sz="6000" dirty="0">
                <a:solidFill>
                  <a:prstClr val="white"/>
                </a:solidFill>
              </a:rPr>
              <a:t>Networks – </a:t>
            </a:r>
            <a:r>
              <a:rPr lang="en-US" sz="6000" dirty="0">
                <a:solidFill>
                  <a:schemeClr val="accent3"/>
                </a:solidFill>
              </a:rPr>
              <a:t>lab</a:t>
            </a:r>
            <a:endParaRPr lang="en-US" sz="6000" dirty="0"/>
          </a:p>
        </p:txBody>
      </p:sp>
    </p:spTree>
    <p:extLst>
      <p:ext uri="{BB962C8B-B14F-4D97-AF65-F5344CB8AC3E}">
        <p14:creationId xmlns:p14="http://schemas.microsoft.com/office/powerpoint/2010/main" val="26705188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550482"/>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8800" dirty="0">
                <a:solidFill>
                  <a:prstClr val="white"/>
                </a:solidFill>
              </a:rPr>
              <a:t>Docker compose</a:t>
            </a:r>
            <a:endParaRPr lang="en-US" sz="88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16747275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80131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Raleway Medium" panose="020B0603030101060003" pitchFamily="34" charset="77"/>
              </a:rPr>
              <a:t>We’ve seen how we can run individual Docker containers. But there can and often are lots of options to specify. And running a whole bunch of containers to run our application would be a real drag. Scripting it out seems hacky. Is there a better way?</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What if you want a lightweight way to run your application without the overhead of a Kubernetes application?</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Compose is a tool for running multiple related containers together with one command. It is included with Docker by default.</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You specify all the configurations in a YAML file. Another example of infrastructure-as-code!</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Compose creates a new network for your containers so that they can communicate with each other by name. Or you can specify your own.</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You can refer to an existing image in Docker Hub, on your local machine, or a private repo, or you can refer to a </a:t>
            </a:r>
            <a:r>
              <a:rPr lang="en-US" dirty="0" err="1">
                <a:solidFill>
                  <a:schemeClr val="bg1"/>
                </a:solidFill>
                <a:latin typeface="Raleway Medium" panose="020B0603030101060003" pitchFamily="34" charset="77"/>
              </a:rPr>
              <a:t>Dockerfile</a:t>
            </a:r>
            <a:r>
              <a:rPr lang="en-US" dirty="0">
                <a:solidFill>
                  <a:schemeClr val="bg1"/>
                </a:solidFill>
                <a:latin typeface="Raleway Medium" panose="020B0603030101060003" pitchFamily="34" charset="77"/>
              </a:rPr>
              <a:t> location, and Compose will build the image for you before running </a:t>
            </a:r>
            <a:r>
              <a:rPr lang="en-US">
                <a:solidFill>
                  <a:schemeClr val="bg1"/>
                </a:solidFill>
                <a:latin typeface="Raleway Medium" panose="020B0603030101060003" pitchFamily="34" charset="77"/>
              </a:rPr>
              <a:t>the container.</a:t>
            </a:r>
            <a:endParaRPr lang="en-US" dirty="0">
              <a:solidFill>
                <a:schemeClr val="bg1"/>
              </a:solidFill>
              <a:latin typeface="Raleway Medium" panose="020B0603030101060003" pitchFamily="34" charset="77"/>
            </a:endParaRPr>
          </a:p>
          <a:p>
            <a:pPr marL="285750" indent="-285750">
              <a:buFont typeface="Arial" panose="020B0604020202020204" pitchFamily="34" charset="0"/>
              <a:buChar char="•"/>
            </a:pPr>
            <a:r>
              <a:rPr lang="en-US" dirty="0">
                <a:solidFill>
                  <a:schemeClr val="bg1"/>
                </a:solidFill>
                <a:latin typeface="Raleway Medium" panose="020B0603030101060003" pitchFamily="34" charset="77"/>
              </a:rPr>
              <a:t>To start up your app, just use </a:t>
            </a:r>
            <a:r>
              <a:rPr lang="en-US" dirty="0">
                <a:solidFill>
                  <a:schemeClr val="bg1"/>
                </a:solidFill>
                <a:latin typeface="Courier New" panose="02070309020205020404" pitchFamily="49" charset="0"/>
                <a:cs typeface="Courier New" panose="02070309020205020404" pitchFamily="49" charset="0"/>
              </a:rPr>
              <a:t>docker-compose up</a:t>
            </a:r>
            <a:r>
              <a:rPr lang="en-US" dirty="0">
                <a:solidFill>
                  <a:schemeClr val="bg1"/>
                </a:solidFill>
                <a:latin typeface="Raleway Medium" panose="020B0603030101060003" pitchFamily="34" charset="77"/>
              </a:rPr>
              <a:t>. To stop it, use </a:t>
            </a:r>
            <a:r>
              <a:rPr lang="en-US" dirty="0">
                <a:solidFill>
                  <a:schemeClr val="bg1"/>
                </a:solidFill>
                <a:latin typeface="Courier New" panose="02070309020205020404" pitchFamily="49" charset="0"/>
                <a:cs typeface="Courier New" panose="02070309020205020404" pitchFamily="49" charset="0"/>
              </a:rPr>
              <a:t>docker-compose down</a:t>
            </a:r>
            <a:r>
              <a:rPr lang="en-US" dirty="0">
                <a:solidFill>
                  <a:schemeClr val="bg1"/>
                </a:solidFill>
                <a:latin typeface="Raleway Medium" panose="020B0603030101060003" pitchFamily="34" charset="77"/>
              </a:rPr>
              <a:t>.</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428774" cy="609600"/>
          </a:xfrm>
        </p:spPr>
        <p:txBody>
          <a:bodyPr>
            <a:noAutofit/>
          </a:bodyPr>
          <a:lstStyle/>
          <a:p>
            <a:pPr algn="l"/>
            <a:r>
              <a:rPr lang="en-US" sz="6000" dirty="0">
                <a:solidFill>
                  <a:prstClr val="white"/>
                </a:solidFill>
              </a:rPr>
              <a:t>Docker compose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28875773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4247317"/>
          </a:xfrm>
          <a:prstGeom prst="rect">
            <a:avLst/>
          </a:prstGeom>
          <a:noFill/>
        </p:spPr>
        <p:txBody>
          <a:bodyPr wrap="square" rtlCol="0">
            <a:spAutoFit/>
          </a:bodyPr>
          <a:lstStyle/>
          <a:p>
            <a:r>
              <a:rPr lang="en-US" dirty="0">
                <a:solidFill>
                  <a:schemeClr val="bg1">
                    <a:lumMod val="95000"/>
                  </a:schemeClr>
                </a:solidFill>
                <a:latin typeface="Courier New" panose="02070309020205020404" pitchFamily="49" charset="0"/>
                <a:cs typeface="Courier New" panose="02070309020205020404" pitchFamily="49" charset="0"/>
              </a:rPr>
              <a:t>version: '3'</a:t>
            </a:r>
          </a:p>
          <a:p>
            <a:r>
              <a:rPr lang="en-US" dirty="0">
                <a:solidFill>
                  <a:schemeClr val="bg1">
                    <a:lumMod val="95000"/>
                  </a:schemeClr>
                </a:solidFill>
                <a:latin typeface="Courier New" panose="02070309020205020404" pitchFamily="49" charset="0"/>
                <a:cs typeface="Courier New" panose="02070309020205020404" pitchFamily="49" charset="0"/>
              </a:rPr>
              <a:t>services:</a:t>
            </a:r>
          </a:p>
          <a:p>
            <a:r>
              <a:rPr lang="en-US" dirty="0">
                <a:solidFill>
                  <a:schemeClr val="bg1">
                    <a:lumMod val="95000"/>
                  </a:schemeClr>
                </a:solidFill>
                <a:latin typeface="Courier New" panose="02070309020205020404" pitchFamily="49" charset="0"/>
                <a:cs typeface="Courier New" panose="02070309020205020404" pitchFamily="49" charset="0"/>
              </a:rPr>
              <a:t>  app:</a:t>
            </a:r>
          </a:p>
          <a:p>
            <a:r>
              <a:rPr lang="en-US" dirty="0">
                <a:solidFill>
                  <a:schemeClr val="bg1">
                    <a:lumMod val="95000"/>
                  </a:schemeClr>
                </a:solidFill>
                <a:latin typeface="Courier New" panose="02070309020205020404" pitchFamily="49" charset="0"/>
                <a:cs typeface="Courier New" panose="02070309020205020404" pitchFamily="49" charset="0"/>
              </a:rPr>
              <a:t>    build: path/to/</a:t>
            </a:r>
            <a:r>
              <a:rPr lang="en-US" dirty="0" err="1">
                <a:solidFill>
                  <a:schemeClr val="bg1">
                    <a:lumMod val="95000"/>
                  </a:schemeClr>
                </a:solidFill>
                <a:latin typeface="Courier New" panose="02070309020205020404" pitchFamily="49" charset="0"/>
                <a:cs typeface="Courier New" panose="02070309020205020404" pitchFamily="49" charset="0"/>
              </a:rPr>
              <a:t>Dockerfile</a:t>
            </a:r>
            <a:endParaRPr lang="en-US" dirty="0">
              <a:solidFill>
                <a:schemeClr val="bg1">
                  <a:lumMod val="95000"/>
                </a:schemeClr>
              </a:solidFill>
              <a:latin typeface="Courier New" panose="02070309020205020404" pitchFamily="49" charset="0"/>
              <a:cs typeface="Courier New" panose="02070309020205020404" pitchFamily="49" charset="0"/>
            </a:endParaRPr>
          </a:p>
          <a:p>
            <a:r>
              <a:rPr lang="en-US" dirty="0">
                <a:solidFill>
                  <a:schemeClr val="bg1">
                    <a:lumMod val="95000"/>
                  </a:schemeClr>
                </a:solidFill>
                <a:latin typeface="Courier New" panose="02070309020205020404" pitchFamily="49" charset="0"/>
                <a:cs typeface="Courier New" panose="02070309020205020404" pitchFamily="49" charset="0"/>
              </a:rPr>
              <a:t>    restart: always</a:t>
            </a:r>
          </a:p>
          <a:p>
            <a:r>
              <a:rPr lang="en-US" dirty="0">
                <a:solidFill>
                  <a:schemeClr val="bg1">
                    <a:lumMod val="95000"/>
                  </a:schemeClr>
                </a:solidFill>
                <a:latin typeface="Courier New" panose="02070309020205020404" pitchFamily="49" charset="0"/>
                <a:cs typeface="Courier New" panose="02070309020205020404" pitchFamily="49" charset="0"/>
              </a:rPr>
              <a:t>    ports:</a:t>
            </a:r>
          </a:p>
          <a:p>
            <a:r>
              <a:rPr lang="en-US" dirty="0">
                <a:solidFill>
                  <a:schemeClr val="bg1">
                    <a:lumMod val="95000"/>
                  </a:schemeClr>
                </a:solidFill>
                <a:latin typeface="Courier New" panose="02070309020205020404" pitchFamily="49" charset="0"/>
                <a:cs typeface="Courier New" panose="02070309020205020404" pitchFamily="49" charset="0"/>
              </a:rPr>
              <a:t>    - "80:80"</a:t>
            </a:r>
          </a:p>
          <a:p>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db</a:t>
            </a:r>
            <a:r>
              <a:rPr lang="en-US" dirty="0">
                <a:solidFill>
                  <a:schemeClr val="bg1">
                    <a:lumMod val="95000"/>
                  </a:schemeClr>
                </a:solidFill>
                <a:latin typeface="Courier New" panose="02070309020205020404" pitchFamily="49" charset="0"/>
                <a:cs typeface="Courier New" panose="02070309020205020404" pitchFamily="49" charset="0"/>
              </a:rPr>
              <a:t>:</a:t>
            </a:r>
          </a:p>
          <a:p>
            <a:r>
              <a:rPr lang="en-US" dirty="0">
                <a:solidFill>
                  <a:schemeClr val="bg1">
                    <a:lumMod val="95000"/>
                  </a:schemeClr>
                </a:solidFill>
                <a:latin typeface="Courier New" panose="02070309020205020404" pitchFamily="49" charset="0"/>
                <a:cs typeface="Courier New" panose="02070309020205020404" pitchFamily="49" charset="0"/>
              </a:rPr>
              <a:t>    image: ”db:1.0"</a:t>
            </a:r>
          </a:p>
          <a:p>
            <a:r>
              <a:rPr lang="en-US" dirty="0">
                <a:solidFill>
                  <a:schemeClr val="bg1">
                    <a:lumMod val="95000"/>
                  </a:schemeClr>
                </a:solidFill>
                <a:latin typeface="Courier New" panose="02070309020205020404" pitchFamily="49" charset="0"/>
                <a:cs typeface="Courier New" panose="02070309020205020404" pitchFamily="49" charset="0"/>
              </a:rPr>
              <a:t>    restart: always</a:t>
            </a:r>
          </a:p>
          <a:p>
            <a:r>
              <a:rPr lang="en-US" dirty="0">
                <a:solidFill>
                  <a:schemeClr val="bg1">
                    <a:lumMod val="95000"/>
                  </a:schemeClr>
                </a:solidFill>
                <a:latin typeface="Courier New" panose="02070309020205020404" pitchFamily="49" charset="0"/>
                <a:cs typeface="Courier New" panose="02070309020205020404" pitchFamily="49" charset="0"/>
              </a:rPr>
              <a:t>    ports:</a:t>
            </a:r>
          </a:p>
          <a:p>
            <a:r>
              <a:rPr lang="en-US" dirty="0">
                <a:solidFill>
                  <a:schemeClr val="bg1">
                    <a:lumMod val="95000"/>
                  </a:schemeClr>
                </a:solidFill>
                <a:latin typeface="Courier New" panose="02070309020205020404" pitchFamily="49" charset="0"/>
                <a:cs typeface="Courier New" panose="02070309020205020404" pitchFamily="49" charset="0"/>
              </a:rPr>
              <a:t>    - ”3306:3306"</a:t>
            </a:r>
          </a:p>
          <a:p>
            <a:r>
              <a:rPr lang="en-US" dirty="0">
                <a:solidFill>
                  <a:schemeClr val="bg1">
                    <a:lumMod val="95000"/>
                  </a:schemeClr>
                </a:solidFill>
                <a:latin typeface="Courier New" panose="02070309020205020404" pitchFamily="49" charset="0"/>
                <a:cs typeface="Courier New" panose="02070309020205020404" pitchFamily="49" charset="0"/>
              </a:rPr>
              <a:t>    environment:</a:t>
            </a:r>
          </a:p>
          <a:p>
            <a:r>
              <a:rPr lang="en-US" dirty="0">
                <a:solidFill>
                  <a:schemeClr val="bg1">
                    <a:lumMod val="95000"/>
                  </a:schemeClr>
                </a:solidFill>
                <a:latin typeface="Courier New" panose="02070309020205020404" pitchFamily="49" charset="0"/>
                <a:cs typeface="Courier New" panose="02070309020205020404" pitchFamily="49" charset="0"/>
              </a:rPr>
              <a:t>    - MY_ENV=</a:t>
            </a:r>
            <a:r>
              <a:rPr lang="en-US" dirty="0" err="1">
                <a:solidFill>
                  <a:schemeClr val="bg1">
                    <a:lumMod val="95000"/>
                  </a:schemeClr>
                </a:solidFill>
                <a:latin typeface="Courier New" panose="02070309020205020404" pitchFamily="49" charset="0"/>
                <a:cs typeface="Courier New" panose="02070309020205020404" pitchFamily="49" charset="0"/>
              </a:rPr>
              <a:t>my_value</a:t>
            </a:r>
            <a:endParaRPr lang="en-US" dirty="0">
              <a:solidFill>
                <a:schemeClr val="bg1">
                  <a:lumMod val="95000"/>
                </a:schemeClr>
              </a:solidFill>
              <a:latin typeface="Courier New" panose="02070309020205020404" pitchFamily="49" charset="0"/>
              <a:cs typeface="Courier New" panose="02070309020205020404" pitchFamily="49" charset="0"/>
            </a:endParaRPr>
          </a:p>
          <a:p>
            <a:endParaRPr lang="en-US" dirty="0">
              <a:solidFill>
                <a:schemeClr val="bg1">
                  <a:lumMod val="95000"/>
                </a:schemeClr>
              </a:solidFill>
              <a:latin typeface="Courier New" panose="02070309020205020404" pitchFamily="49" charset="0"/>
              <a:cs typeface="Courier New" panose="02070309020205020404" pitchFamily="49" charset="0"/>
            </a:endParaRP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428774" cy="609600"/>
          </a:xfrm>
        </p:spPr>
        <p:txBody>
          <a:bodyPr>
            <a:noAutofit/>
          </a:bodyPr>
          <a:lstStyle/>
          <a:p>
            <a:pPr algn="l"/>
            <a:r>
              <a:rPr lang="en-US" sz="6000" dirty="0">
                <a:solidFill>
                  <a:prstClr val="white"/>
                </a:solidFill>
              </a:rPr>
              <a:t>Docker compose – </a:t>
            </a:r>
            <a:r>
              <a:rPr lang="en-US" sz="6000" dirty="0">
                <a:solidFill>
                  <a:schemeClr val="accent3"/>
                </a:solidFill>
              </a:rPr>
              <a:t>overview</a:t>
            </a:r>
            <a:endParaRPr lang="en-US" sz="6000" dirty="0"/>
          </a:p>
        </p:txBody>
      </p:sp>
    </p:spTree>
    <p:extLst>
      <p:ext uri="{BB962C8B-B14F-4D97-AF65-F5344CB8AC3E}">
        <p14:creationId xmlns:p14="http://schemas.microsoft.com/office/powerpoint/2010/main" val="23449516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3162885"/>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8800" dirty="0">
                <a:solidFill>
                  <a:prstClr val="white"/>
                </a:solidFill>
              </a:rPr>
              <a:t>Docker compose: </a:t>
            </a:r>
          </a:p>
          <a:p>
            <a:endParaRPr lang="en-US" sz="8800" dirty="0">
              <a:solidFill>
                <a:prstClr val="white"/>
              </a:solidFill>
            </a:endParaRPr>
          </a:p>
          <a:p>
            <a:endParaRPr lang="en-US" sz="8800" dirty="0">
              <a:solidFill>
                <a:prstClr val="white"/>
              </a:solidFill>
            </a:endParaRPr>
          </a:p>
          <a:p>
            <a:r>
              <a:rPr lang="en-US" sz="8800" dirty="0">
                <a:solidFill>
                  <a:prstClr val="white"/>
                </a:solidFill>
              </a:rPr>
              <a:t>lab</a:t>
            </a:r>
            <a:endParaRPr lang="en-US" sz="88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36405194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ttps://images.unsplash.com/reserve/NV0eHnNkQDHA21GC3BAJ_Paris%20Louvr.jpg?ixlib=rb-0.3.5&amp;q=80&amp;fm=jpg&amp;w=1080&amp;fit=max&amp;s=4c69a58895596b711a6d5b59a53b1dc5"/>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27" b="15625"/>
          <a:stretch>
            <a:fillRect/>
          </a:stretch>
        </p:blipFill>
        <p:spPr bwMode="auto">
          <a:xfrm>
            <a:off x="0" y="7826"/>
            <a:ext cx="12176562" cy="6858000"/>
          </a:xfrm>
          <a:custGeom>
            <a:avLst/>
            <a:gdLst>
              <a:gd name="connsiteX0" fmla="*/ 0 w 12176562"/>
              <a:gd name="connsiteY0" fmla="*/ 0 h 6858000"/>
              <a:gd name="connsiteX1" fmla="*/ 12176562 w 12176562"/>
              <a:gd name="connsiteY1" fmla="*/ 0 h 6858000"/>
              <a:gd name="connsiteX2" fmla="*/ 12176562 w 12176562"/>
              <a:gd name="connsiteY2" fmla="*/ 6858000 h 6858000"/>
              <a:gd name="connsiteX3" fmla="*/ 0 w 121765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76562" h="6858000">
                <a:moveTo>
                  <a:pt x="0" y="0"/>
                </a:moveTo>
                <a:lnTo>
                  <a:pt x="12176562" y="0"/>
                </a:lnTo>
                <a:lnTo>
                  <a:pt x="1217656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0" y="0"/>
            <a:ext cx="12192000" cy="6858000"/>
          </a:xfrm>
          <a:prstGeom prst="rect">
            <a:avLst/>
          </a:prstGeom>
          <a:solidFill>
            <a:schemeClr val="tx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4" name="TextBox 3">
            <a:extLst>
              <a:ext uri="{FF2B5EF4-FFF2-40B4-BE49-F238E27FC236}">
                <a16:creationId xmlns:a16="http://schemas.microsoft.com/office/drawing/2014/main" id="{2155A478-4583-2147-AD91-499CD48BC61C}"/>
              </a:ext>
            </a:extLst>
          </p:cNvPr>
          <p:cNvSpPr txBox="1"/>
          <p:nvPr/>
        </p:nvSpPr>
        <p:spPr>
          <a:xfrm>
            <a:off x="1311897" y="1168924"/>
            <a:ext cx="9398524"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Raleway Medium" panose="020B0603030101060003" pitchFamily="34" charset="77"/>
              </a:rPr>
              <a:t>Build a new Docker Compose file</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Use two Docker Hub images. One for </a:t>
            </a:r>
            <a:r>
              <a:rPr lang="en-US" dirty="0" err="1">
                <a:solidFill>
                  <a:schemeClr val="bg1"/>
                </a:solidFill>
                <a:latin typeface="Raleway Medium" panose="020B0603030101060003" pitchFamily="34" charset="77"/>
              </a:rPr>
              <a:t>Wordpress</a:t>
            </a:r>
            <a:r>
              <a:rPr lang="en-US" dirty="0">
                <a:solidFill>
                  <a:schemeClr val="bg1"/>
                </a:solidFill>
                <a:latin typeface="Raleway Medium" panose="020B0603030101060003" pitchFamily="34" charset="77"/>
              </a:rPr>
              <a:t>, and the other a </a:t>
            </a:r>
            <a:r>
              <a:rPr lang="en-US" dirty="0" err="1">
                <a:solidFill>
                  <a:schemeClr val="bg1"/>
                </a:solidFill>
                <a:latin typeface="Raleway Medium" panose="020B0603030101060003" pitchFamily="34" charset="77"/>
              </a:rPr>
              <a:t>Mysql</a:t>
            </a:r>
            <a:r>
              <a:rPr lang="en-US" dirty="0">
                <a:solidFill>
                  <a:schemeClr val="bg1"/>
                </a:solidFill>
                <a:latin typeface="Raleway Medium" panose="020B0603030101060003" pitchFamily="34" charset="77"/>
              </a:rPr>
              <a:t> image.</a:t>
            </a:r>
          </a:p>
          <a:p>
            <a:pPr marL="285750" indent="-285750">
              <a:buFont typeface="Arial" panose="020B0604020202020204" pitchFamily="34" charset="0"/>
              <a:buChar char="•"/>
            </a:pPr>
            <a:r>
              <a:rPr lang="en-US" dirty="0">
                <a:solidFill>
                  <a:schemeClr val="bg1"/>
                </a:solidFill>
                <a:latin typeface="Raleway Medium" panose="020B0603030101060003" pitchFamily="34" charset="77"/>
              </a:rPr>
              <a:t>Bring the stack up and try to use the blog.</a:t>
            </a:r>
          </a:p>
        </p:txBody>
      </p:sp>
      <p:sp>
        <p:nvSpPr>
          <p:cNvPr id="12" name="Title 1">
            <a:extLst>
              <a:ext uri="{FF2B5EF4-FFF2-40B4-BE49-F238E27FC236}">
                <a16:creationId xmlns:a16="http://schemas.microsoft.com/office/drawing/2014/main" id="{0124313A-91DC-3240-9A34-921CC845B19A}"/>
              </a:ext>
            </a:extLst>
          </p:cNvPr>
          <p:cNvSpPr>
            <a:spLocks noGrp="1"/>
          </p:cNvSpPr>
          <p:nvPr>
            <p:ph type="title"/>
          </p:nvPr>
        </p:nvSpPr>
        <p:spPr>
          <a:xfrm>
            <a:off x="650450" y="369988"/>
            <a:ext cx="11428774" cy="609600"/>
          </a:xfrm>
        </p:spPr>
        <p:txBody>
          <a:bodyPr>
            <a:noAutofit/>
          </a:bodyPr>
          <a:lstStyle/>
          <a:p>
            <a:pPr algn="l"/>
            <a:r>
              <a:rPr lang="en-US" sz="6000" dirty="0">
                <a:solidFill>
                  <a:prstClr val="white"/>
                </a:solidFill>
              </a:rPr>
              <a:t>Docker compose – </a:t>
            </a:r>
            <a:r>
              <a:rPr lang="en-US" sz="6000" dirty="0">
                <a:solidFill>
                  <a:schemeClr val="accent3"/>
                </a:solidFill>
              </a:rPr>
              <a:t>lab</a:t>
            </a:r>
            <a:endParaRPr lang="en-US" sz="6000" dirty="0"/>
          </a:p>
        </p:txBody>
      </p:sp>
    </p:spTree>
    <p:extLst>
      <p:ext uri="{BB962C8B-B14F-4D97-AF65-F5344CB8AC3E}">
        <p14:creationId xmlns:p14="http://schemas.microsoft.com/office/powerpoint/2010/main" val="39459276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rcRect l="247" t="4571" b="1122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AutoShape 30"/>
          <p:cNvSpPr>
            <a:spLocks/>
          </p:cNvSpPr>
          <p:nvPr/>
        </p:nvSpPr>
        <p:spPr bwMode="auto">
          <a:xfrm>
            <a:off x="-1" y="0"/>
            <a:ext cx="12206689" cy="685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60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sp>
        <p:nvSpPr>
          <p:cNvPr id="68" name="Freeform 67"/>
          <p:cNvSpPr/>
          <p:nvPr/>
        </p:nvSpPr>
        <p:spPr>
          <a:xfrm>
            <a:off x="4921575" y="1355492"/>
            <a:ext cx="2667000" cy="2667000"/>
          </a:xfrm>
          <a:custGeom>
            <a:avLst/>
            <a:gdLst>
              <a:gd name="connsiteX0" fmla="*/ 2529043 w 2667000"/>
              <a:gd name="connsiteY0" fmla="*/ 747131 h 2667000"/>
              <a:gd name="connsiteX1" fmla="*/ 2574505 w 2667000"/>
              <a:gd name="connsiteY1" fmla="*/ 844539 h 2667000"/>
              <a:gd name="connsiteX2" fmla="*/ 2667000 w 2667000"/>
              <a:gd name="connsiteY2" fmla="*/ 1333500 h 2667000"/>
              <a:gd name="connsiteX3" fmla="*/ 1333500 w 2667000"/>
              <a:gd name="connsiteY3" fmla="*/ 2667000 h 2667000"/>
              <a:gd name="connsiteX4" fmla="*/ 697875 w 2667000"/>
              <a:gd name="connsiteY4" fmla="*/ 2506054 h 2667000"/>
              <a:gd name="connsiteX5" fmla="*/ 649891 w 2667000"/>
              <a:gd name="connsiteY5" fmla="*/ 2476902 h 2667000"/>
              <a:gd name="connsiteX6" fmla="*/ 701613 w 2667000"/>
              <a:gd name="connsiteY6" fmla="*/ 2391753 h 2667000"/>
              <a:gd name="connsiteX7" fmla="*/ 745412 w 2667000"/>
              <a:gd name="connsiteY7" fmla="*/ 2418362 h 2667000"/>
              <a:gd name="connsiteX8" fmla="*/ 1333500 w 2667000"/>
              <a:gd name="connsiteY8" fmla="*/ 2567271 h 2667000"/>
              <a:gd name="connsiteX9" fmla="*/ 2567271 w 2667000"/>
              <a:gd name="connsiteY9" fmla="*/ 1333500 h 2667000"/>
              <a:gd name="connsiteX10" fmla="*/ 2481692 w 2667000"/>
              <a:gd name="connsiteY10" fmla="*/ 881107 h 2667000"/>
              <a:gd name="connsiteX11" fmla="*/ 2466734 w 2667000"/>
              <a:gd name="connsiteY11" fmla="*/ 849056 h 2667000"/>
              <a:gd name="connsiteX12" fmla="*/ 1333500 w 2667000"/>
              <a:gd name="connsiteY12" fmla="*/ 0 h 2667000"/>
              <a:gd name="connsiteX13" fmla="*/ 1822461 w 2667000"/>
              <a:gd name="connsiteY13" fmla="*/ 92496 h 2667000"/>
              <a:gd name="connsiteX14" fmla="*/ 1941266 w 2667000"/>
              <a:gd name="connsiteY14" fmla="*/ 147944 h 2667000"/>
              <a:gd name="connsiteX15" fmla="*/ 1837165 w 2667000"/>
              <a:gd name="connsiteY15" fmla="*/ 209238 h 2667000"/>
              <a:gd name="connsiteX16" fmla="*/ 1785893 w 2667000"/>
              <a:gd name="connsiteY16" fmla="*/ 185308 h 2667000"/>
              <a:gd name="connsiteX17" fmla="*/ 1333500 w 2667000"/>
              <a:gd name="connsiteY17" fmla="*/ 99729 h 2667000"/>
              <a:gd name="connsiteX18" fmla="*/ 99730 w 2667000"/>
              <a:gd name="connsiteY18" fmla="*/ 1333500 h 2667000"/>
              <a:gd name="connsiteX19" fmla="*/ 248639 w 2667000"/>
              <a:gd name="connsiteY19" fmla="*/ 1921589 h 2667000"/>
              <a:gd name="connsiteX20" fmla="*/ 303282 w 2667000"/>
              <a:gd name="connsiteY20" fmla="*/ 2011535 h 2667000"/>
              <a:gd name="connsiteX21" fmla="*/ 217570 w 2667000"/>
              <a:gd name="connsiteY21" fmla="*/ 2062330 h 2667000"/>
              <a:gd name="connsiteX22" fmla="*/ 160947 w 2667000"/>
              <a:gd name="connsiteY22" fmla="*/ 1969125 h 2667000"/>
              <a:gd name="connsiteX23" fmla="*/ 0 w 2667000"/>
              <a:gd name="connsiteY23" fmla="*/ 1333500 h 2667000"/>
              <a:gd name="connsiteX24" fmla="*/ 1333500 w 2667000"/>
              <a:gd name="connsiteY24" fmla="*/ 0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7000" h="2667000">
                <a:moveTo>
                  <a:pt x="2529043" y="747131"/>
                </a:moveTo>
                <a:lnTo>
                  <a:pt x="2574505" y="844539"/>
                </a:lnTo>
                <a:cubicBezTo>
                  <a:pt x="2634205" y="995939"/>
                  <a:pt x="2667000" y="1160890"/>
                  <a:pt x="2667000" y="1333500"/>
                </a:cubicBezTo>
                <a:cubicBezTo>
                  <a:pt x="2667000" y="2069972"/>
                  <a:pt x="2069972" y="2667000"/>
                  <a:pt x="1333500" y="2667000"/>
                </a:cubicBezTo>
                <a:cubicBezTo>
                  <a:pt x="1103353" y="2667000"/>
                  <a:pt x="886823" y="2608697"/>
                  <a:pt x="697875" y="2506054"/>
                </a:cubicBezTo>
                <a:lnTo>
                  <a:pt x="649891" y="2476902"/>
                </a:lnTo>
                <a:lnTo>
                  <a:pt x="701613" y="2391753"/>
                </a:lnTo>
                <a:lnTo>
                  <a:pt x="745412" y="2418362"/>
                </a:lnTo>
                <a:cubicBezTo>
                  <a:pt x="920229" y="2513327"/>
                  <a:pt x="1120565" y="2567271"/>
                  <a:pt x="1333500" y="2567271"/>
                </a:cubicBezTo>
                <a:cubicBezTo>
                  <a:pt x="2014893" y="2567271"/>
                  <a:pt x="2567271" y="2014893"/>
                  <a:pt x="2567271" y="1333500"/>
                </a:cubicBezTo>
                <a:cubicBezTo>
                  <a:pt x="2567271" y="1173799"/>
                  <a:pt x="2536928" y="1021184"/>
                  <a:pt x="2481692" y="881107"/>
                </a:cubicBezTo>
                <a:lnTo>
                  <a:pt x="2466734" y="849056"/>
                </a:lnTo>
                <a:close/>
                <a:moveTo>
                  <a:pt x="1333500" y="0"/>
                </a:moveTo>
                <a:cubicBezTo>
                  <a:pt x="1506111" y="0"/>
                  <a:pt x="1671061" y="32796"/>
                  <a:pt x="1822461" y="92496"/>
                </a:cubicBezTo>
                <a:lnTo>
                  <a:pt x="1941266" y="147944"/>
                </a:lnTo>
                <a:lnTo>
                  <a:pt x="1837165" y="209238"/>
                </a:lnTo>
                <a:lnTo>
                  <a:pt x="1785893" y="185308"/>
                </a:lnTo>
                <a:cubicBezTo>
                  <a:pt x="1645817" y="130073"/>
                  <a:pt x="1493202" y="99729"/>
                  <a:pt x="1333500" y="99729"/>
                </a:cubicBezTo>
                <a:cubicBezTo>
                  <a:pt x="652107" y="99729"/>
                  <a:pt x="99730" y="652107"/>
                  <a:pt x="99730" y="1333500"/>
                </a:cubicBezTo>
                <a:cubicBezTo>
                  <a:pt x="99730" y="1546436"/>
                  <a:pt x="153673" y="1746772"/>
                  <a:pt x="248639" y="1921589"/>
                </a:cubicBezTo>
                <a:lnTo>
                  <a:pt x="303282" y="2011535"/>
                </a:lnTo>
                <a:lnTo>
                  <a:pt x="217570" y="2062330"/>
                </a:lnTo>
                <a:lnTo>
                  <a:pt x="160947" y="1969125"/>
                </a:lnTo>
                <a:cubicBezTo>
                  <a:pt x="58304" y="1780177"/>
                  <a:pt x="0" y="1563648"/>
                  <a:pt x="0" y="1333500"/>
                </a:cubicBezTo>
                <a:cubicBezTo>
                  <a:pt x="0" y="597029"/>
                  <a:pt x="597029" y="0"/>
                  <a:pt x="1333500" y="0"/>
                </a:cubicBezTo>
                <a:close/>
              </a:path>
            </a:pathLst>
          </a:custGeom>
          <a:solidFill>
            <a:srgbClr val="9A9A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3086" name="TextBox 3085"/>
          <p:cNvSpPr txBox="1"/>
          <p:nvPr/>
        </p:nvSpPr>
        <p:spPr>
          <a:xfrm>
            <a:off x="14688" y="4194770"/>
            <a:ext cx="12192000" cy="1107996"/>
          </a:xfrm>
          <a:prstGeom prst="rect">
            <a:avLst/>
          </a:prstGeom>
          <a:noFill/>
        </p:spPr>
        <p:txBody>
          <a:bodyPr wrap="square" rtlCol="0">
            <a:spAutoFit/>
          </a:bodyPr>
          <a:lstStyle/>
          <a:p>
            <a:pPr algn="ctr" defTabSz="457200"/>
            <a:r>
              <a:rPr lang="en-US" sz="6600" dirty="0">
                <a:solidFill>
                  <a:schemeClr val="accent3"/>
                </a:solidFill>
                <a:latin typeface="Bebas Neue" panose="020B0606020202050201" pitchFamily="34" charset="0"/>
              </a:rPr>
              <a:t>wrap up</a:t>
            </a:r>
          </a:p>
        </p:txBody>
      </p:sp>
      <p:pic>
        <p:nvPicPr>
          <p:cNvPr id="7" name="Picture 6">
            <a:extLst>
              <a:ext uri="{FF2B5EF4-FFF2-40B4-BE49-F238E27FC236}">
                <a16:creationId xmlns:a16="http://schemas.microsoft.com/office/drawing/2014/main" id="{FE36B168-86CF-3C4F-8D7A-D9975D36D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325" y="1787292"/>
            <a:ext cx="2095500" cy="1803400"/>
          </a:xfrm>
          <a:prstGeom prst="rect">
            <a:avLst/>
          </a:prstGeom>
        </p:spPr>
      </p:pic>
    </p:spTree>
    <p:extLst>
      <p:ext uri="{BB962C8B-B14F-4D97-AF65-F5344CB8AC3E}">
        <p14:creationId xmlns:p14="http://schemas.microsoft.com/office/powerpoint/2010/main" val="22931609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heel(1)">
                                      <p:cBhvr>
                                        <p:cTn id="7" dur="500"/>
                                        <p:tgtEl>
                                          <p:spTgt spid="6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86"/>
                                        </p:tgtEl>
                                        <p:attrNameLst>
                                          <p:attrName>style.visibility</p:attrName>
                                        </p:attrNameLst>
                                      </p:cBhvr>
                                      <p:to>
                                        <p:strVal val="visible"/>
                                      </p:to>
                                    </p:set>
                                    <p:animEffect transition="in" filter="fade">
                                      <p:cBhvr>
                                        <p:cTn id="11" dur="500"/>
                                        <p:tgtEl>
                                          <p:spTgt spid="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308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 y="0"/>
            <a:ext cx="12206689" cy="3390315"/>
            <a:chOff x="-1" y="0"/>
            <a:chExt cx="12206689" cy="3390315"/>
          </a:xfrm>
        </p:grpSpPr>
        <p:pic>
          <p:nvPicPr>
            <p:cNvPr id="9" name="Picture 8" descr="https://images.unsplash.com/photo-1428677361686-f9d23be145c9?fit=crop&amp;fm=jpg&amp;h=1000&amp;ixjsv=2.0.0&amp;ixlib=rb-0.3.5&amp;q=80&amp;w=1925"/>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3214" b="48190"/>
            <a:stretch/>
          </p:blipFill>
          <p:spPr bwMode="auto">
            <a:xfrm>
              <a:off x="0" y="1"/>
              <a:ext cx="12192000" cy="3390314"/>
            </a:xfrm>
            <a:custGeom>
              <a:avLst/>
              <a:gdLst>
                <a:gd name="connsiteX0" fmla="*/ 0 w 12192000"/>
                <a:gd name="connsiteY0" fmla="*/ 0 h 6543811"/>
                <a:gd name="connsiteX1" fmla="*/ 12192000 w 12192000"/>
                <a:gd name="connsiteY1" fmla="*/ 0 h 6543811"/>
                <a:gd name="connsiteX2" fmla="*/ 12192000 w 12192000"/>
                <a:gd name="connsiteY2" fmla="*/ 6543811 h 6543811"/>
                <a:gd name="connsiteX3" fmla="*/ 0 w 12192000"/>
                <a:gd name="connsiteY3" fmla="*/ 6543811 h 6543811"/>
              </a:gdLst>
              <a:ahLst/>
              <a:cxnLst>
                <a:cxn ang="0">
                  <a:pos x="connsiteX0" y="connsiteY0"/>
                </a:cxn>
                <a:cxn ang="0">
                  <a:pos x="connsiteX1" y="connsiteY1"/>
                </a:cxn>
                <a:cxn ang="0">
                  <a:pos x="connsiteX2" y="connsiteY2"/>
                </a:cxn>
                <a:cxn ang="0">
                  <a:pos x="connsiteX3" y="connsiteY3"/>
                </a:cxn>
              </a:cxnLst>
              <a:rect l="l" t="t" r="r" b="b"/>
              <a:pathLst>
                <a:path w="12192000" h="6543811">
                  <a:moveTo>
                    <a:pt x="0" y="0"/>
                  </a:moveTo>
                  <a:lnTo>
                    <a:pt x="12192000" y="0"/>
                  </a:lnTo>
                  <a:lnTo>
                    <a:pt x="12192000" y="6543811"/>
                  </a:lnTo>
                  <a:lnTo>
                    <a:pt x="0" y="6543811"/>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 y="0"/>
              <a:ext cx="12206689" cy="3390315"/>
              <a:chOff x="-1" y="0"/>
              <a:chExt cx="12206689" cy="3390315"/>
            </a:xfrm>
          </p:grpSpPr>
          <p:sp>
            <p:nvSpPr>
              <p:cNvPr id="10" name="AutoShape 30"/>
              <p:cNvSpPr>
                <a:spLocks/>
              </p:cNvSpPr>
              <p:nvPr/>
            </p:nvSpPr>
            <p:spPr bwMode="auto">
              <a:xfrm>
                <a:off x="-1" y="0"/>
                <a:ext cx="12206689" cy="3390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85000"/>
                  <a:lumOff val="15000"/>
                  <a:alpha val="59000"/>
                </a:schemeClr>
              </a:solidFill>
              <a:ln>
                <a:noFill/>
              </a:ln>
              <a:effectLst/>
            </p:spPr>
            <p:txBody>
              <a:bodyPr lIns="45719" tIns="45719" rIns="45719" bIns="45719" anchor="ctr"/>
              <a:lstStyle/>
              <a:p>
                <a:endParaRPr lang="es-ES">
                  <a:solidFill>
                    <a:prstClr val="white"/>
                  </a:solidFill>
                  <a:latin typeface="Roboto Light"/>
                  <a:cs typeface="Lato" charset="0"/>
                </a:endParaRPr>
              </a:p>
            </p:txBody>
          </p:sp>
          <p:cxnSp>
            <p:nvCxnSpPr>
              <p:cNvPr id="4" name="Straight Connector 3"/>
              <p:cNvCxnSpPr>
                <a:stCxn id="9" idx="3"/>
                <a:endCxn id="9" idx="2"/>
              </p:cNvCxnSpPr>
              <p:nvPr/>
            </p:nvCxnSpPr>
            <p:spPr>
              <a:xfrm>
                <a:off x="0" y="3390315"/>
                <a:ext cx="12192000" cy="0"/>
              </a:xfrm>
              <a:prstGeom prst="line">
                <a:avLst/>
              </a:prstGeom>
              <a:ln w="76200">
                <a:solidFill>
                  <a:srgbClr val="018CCF"/>
                </a:solidFill>
              </a:ln>
              <a:effectLst/>
            </p:spPr>
            <p:style>
              <a:lnRef idx="2">
                <a:schemeClr val="accent1"/>
              </a:lnRef>
              <a:fillRef idx="0">
                <a:schemeClr val="accent1"/>
              </a:fillRef>
              <a:effectRef idx="1">
                <a:schemeClr val="accent1"/>
              </a:effectRef>
              <a:fontRef idx="minor">
                <a:schemeClr val="tx1"/>
              </a:fontRef>
            </p:style>
          </p:cxnSp>
        </p:grpSp>
      </p:grpSp>
      <p:sp>
        <p:nvSpPr>
          <p:cNvPr id="26" name="Title 1">
            <a:extLst>
              <a:ext uri="{FF2B5EF4-FFF2-40B4-BE49-F238E27FC236}">
                <a16:creationId xmlns:a16="http://schemas.microsoft.com/office/drawing/2014/main" id="{7F82BBDF-41F9-4C40-A0EC-B48067D59735}"/>
              </a:ext>
            </a:extLst>
          </p:cNvPr>
          <p:cNvSpPr txBox="1">
            <a:spLocks/>
          </p:cNvSpPr>
          <p:nvPr/>
        </p:nvSpPr>
        <p:spPr>
          <a:xfrm>
            <a:off x="449949" y="1623634"/>
            <a:ext cx="11175647"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5400" kern="1200">
                <a:solidFill>
                  <a:srgbClr val="018CCF"/>
                </a:solidFill>
                <a:latin typeface="Bebas Neue" panose="020B0606020202050201" pitchFamily="34" charset="0"/>
                <a:ea typeface="+mj-ea"/>
                <a:cs typeface="+mj-cs"/>
              </a:defRPr>
            </a:lvl1pPr>
          </a:lstStyle>
          <a:p>
            <a:r>
              <a:rPr lang="en-US" sz="9600" dirty="0">
                <a:solidFill>
                  <a:prstClr val="white"/>
                </a:solidFill>
              </a:rPr>
              <a:t>Class sign-in</a:t>
            </a:r>
            <a:endParaRPr lang="en-US" sz="9600" dirty="0"/>
          </a:p>
        </p:txBody>
      </p:sp>
      <p:pic>
        <p:nvPicPr>
          <p:cNvPr id="27" name="Picture 26">
            <a:extLst>
              <a:ext uri="{FF2B5EF4-FFF2-40B4-BE49-F238E27FC236}">
                <a16:creationId xmlns:a16="http://schemas.microsoft.com/office/drawing/2014/main" id="{639BE61C-965A-B94A-B5C1-2DC00D18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241" y="2488616"/>
            <a:ext cx="2095500" cy="1803400"/>
          </a:xfrm>
          <a:prstGeom prst="rect">
            <a:avLst/>
          </a:prstGeom>
        </p:spPr>
      </p:pic>
    </p:spTree>
    <p:extLst>
      <p:ext uri="{BB962C8B-B14F-4D97-AF65-F5344CB8AC3E}">
        <p14:creationId xmlns:p14="http://schemas.microsoft.com/office/powerpoint/2010/main" val="33030313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theme/theme1.xml><?xml version="1.0" encoding="utf-8"?>
<a:theme xmlns:a="http://schemas.openxmlformats.org/drawingml/2006/main" name="Influencer - With Logo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18CCF"/>
        </a:solidFill>
        <a:ln w="38100">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38100"/>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nfluencer - No Log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34635</TotalTime>
  <Words>4996</Words>
  <Application>Microsoft Macintosh PowerPoint</Application>
  <PresentationFormat>Widescreen</PresentationFormat>
  <Paragraphs>526</Paragraphs>
  <Slides>89</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89</vt:i4>
      </vt:variant>
    </vt:vector>
  </HeadingPairs>
  <TitlesOfParts>
    <vt:vector size="97" baseType="lpstr">
      <vt:lpstr>Arial</vt:lpstr>
      <vt:lpstr>Bebas Neue</vt:lpstr>
      <vt:lpstr>Calibri</vt:lpstr>
      <vt:lpstr>Courier New</vt:lpstr>
      <vt:lpstr>Raleway Medium</vt:lpstr>
      <vt:lpstr>Roboto Light</vt:lpstr>
      <vt:lpstr>Influencer - With Logos</vt:lpstr>
      <vt:lpstr>Influencer - No Logos</vt:lpstr>
      <vt:lpstr>PowerPoint Presentation</vt:lpstr>
      <vt:lpstr>Fernando Pombeiro</vt:lpstr>
      <vt:lpstr>agenda</vt:lpstr>
      <vt:lpstr>PowerPoint Presentation</vt:lpstr>
      <vt:lpstr>PowerPoint Presentation</vt:lpstr>
      <vt:lpstr>Class introductions</vt:lpstr>
      <vt:lpstr>PowerPoint Presentation</vt:lpstr>
      <vt:lpstr>PowerPoint Presentation</vt:lpstr>
      <vt:lpstr>PowerPoint Presentation</vt:lpstr>
      <vt:lpstr>Exercise files</vt:lpstr>
      <vt:lpstr>Part 1   intro to microservices</vt:lpstr>
      <vt:lpstr>PowerPoint Presentation</vt:lpstr>
      <vt:lpstr>microservices - overview</vt:lpstr>
      <vt:lpstr>microservices – monolith example</vt:lpstr>
      <vt:lpstr>microservices – microservice example</vt:lpstr>
      <vt:lpstr>microservices - benefits</vt:lpstr>
      <vt:lpstr>microservices -disadvantages</vt:lpstr>
      <vt:lpstr>Ecommerce app</vt:lpstr>
      <vt:lpstr>microservices – discussion</vt:lpstr>
      <vt:lpstr>microservices – discussion</vt:lpstr>
      <vt:lpstr>PowerPoint Presentation</vt:lpstr>
      <vt:lpstr>Single responsibility principle - overview</vt:lpstr>
      <vt:lpstr>PowerPoint Presentation</vt:lpstr>
      <vt:lpstr>Auto-scaling and healing - overview</vt:lpstr>
      <vt:lpstr>containers and docker</vt:lpstr>
      <vt:lpstr>PowerPoint Presentation</vt:lpstr>
      <vt:lpstr>containers – what are they?</vt:lpstr>
      <vt:lpstr>container analogy</vt:lpstr>
      <vt:lpstr>PowerPoint Presentation</vt:lpstr>
      <vt:lpstr>containers – like a vm, but not a vm</vt:lpstr>
      <vt:lpstr>PowerPoint Presentation</vt:lpstr>
      <vt:lpstr>containers – what are they used for?</vt:lpstr>
      <vt:lpstr>PowerPoint Presentation</vt:lpstr>
      <vt:lpstr>ecosystem – overview</vt:lpstr>
      <vt:lpstr>PowerPoint Presentation</vt:lpstr>
      <vt:lpstr>docker – fundamental concepts</vt:lpstr>
      <vt:lpstr>docker – images and layers</vt:lpstr>
      <vt:lpstr>docker – image inheritance</vt:lpstr>
      <vt:lpstr>docker – image names and tags</vt:lpstr>
      <vt:lpstr>docker – containers</vt:lpstr>
      <vt:lpstr>docker – process lifecycle</vt:lpstr>
      <vt:lpstr>docker – registries/repositories</vt:lpstr>
      <vt:lpstr>docker – private registries</vt:lpstr>
      <vt:lpstr>docker – a black box</vt:lpstr>
      <vt:lpstr>PowerPoint Presentation</vt:lpstr>
      <vt:lpstr>Docker cli</vt:lpstr>
      <vt:lpstr>Docker cli</vt:lpstr>
      <vt:lpstr>docker – running containers</vt:lpstr>
      <vt:lpstr>Jenkins</vt:lpstr>
      <vt:lpstr>docker – Jenkins lab</vt:lpstr>
      <vt:lpstr>mysql</vt:lpstr>
      <vt:lpstr>docker – mysql lab</vt:lpstr>
      <vt:lpstr>docker – mysql lab</vt:lpstr>
      <vt:lpstr>PowerPoint Presentation</vt:lpstr>
      <vt:lpstr>dockerfile – overview</vt:lpstr>
      <vt:lpstr>dockerfile – commands</vt:lpstr>
      <vt:lpstr>dockerfile – dockerfile walkthrough</vt:lpstr>
      <vt:lpstr>dockerfile – building the image</vt:lpstr>
      <vt:lpstr>nginx</vt:lpstr>
      <vt:lpstr>dockerfile – nginx lab</vt:lpstr>
      <vt:lpstr>inheritance</vt:lpstr>
      <vt:lpstr>dockerfile – inheritance lab</vt:lpstr>
      <vt:lpstr>docker – single process</vt:lpstr>
      <vt:lpstr>PowerPoint Presentation</vt:lpstr>
      <vt:lpstr>Advanced containers – interactive shell</vt:lpstr>
      <vt:lpstr>Advanced containers – exec</vt:lpstr>
      <vt:lpstr>Advanced containers – exec lab</vt:lpstr>
      <vt:lpstr>Advanced containers – export</vt:lpstr>
      <vt:lpstr>Advanced containers – diff</vt:lpstr>
      <vt:lpstr>Advanced containers – cp</vt:lpstr>
      <vt:lpstr>Advanced containers – inspect</vt:lpstr>
      <vt:lpstr>Advanced containers – kill</vt:lpstr>
      <vt:lpstr>Advanced containers – pause/unpause</vt:lpstr>
      <vt:lpstr>Advanced containers – rename</vt:lpstr>
      <vt:lpstr>Advanced containers – restarts</vt:lpstr>
      <vt:lpstr>Advanced containers – stats</vt:lpstr>
      <vt:lpstr>Advanced containers – top</vt:lpstr>
      <vt:lpstr>Advanced containers – update</vt:lpstr>
      <vt:lpstr>Advanced containers – prune</vt:lpstr>
      <vt:lpstr>Advanced containers – a word on ports</vt:lpstr>
      <vt:lpstr>Advanced containers – networks</vt:lpstr>
      <vt:lpstr>PowerPoint Presentation</vt:lpstr>
      <vt:lpstr>Networks – lab</vt:lpstr>
      <vt:lpstr>PowerPoint Presentation</vt:lpstr>
      <vt:lpstr>Docker compose – overview</vt:lpstr>
      <vt:lpstr>Docker compose – overview</vt:lpstr>
      <vt:lpstr>PowerPoint Presentation</vt:lpstr>
      <vt:lpstr>Docker compose –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Noar</dc:creator>
  <cp:lastModifiedBy>fernincornwall@gmail.com</cp:lastModifiedBy>
  <cp:revision>1299</cp:revision>
  <dcterms:created xsi:type="dcterms:W3CDTF">2015-11-01T01:40:51Z</dcterms:created>
  <dcterms:modified xsi:type="dcterms:W3CDTF">2020-02-21T13:13:42Z</dcterms:modified>
</cp:coreProperties>
</file>